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3" r:id="rId3"/>
    <p:sldId id="265" r:id="rId4"/>
    <p:sldId id="273" r:id="rId5"/>
    <p:sldId id="274" r:id="rId6"/>
    <p:sldId id="281" r:id="rId7"/>
    <p:sldId id="282" r:id="rId8"/>
    <p:sldId id="287" r:id="rId9"/>
    <p:sldId id="285" r:id="rId10"/>
    <p:sldId id="288" r:id="rId11"/>
    <p:sldId id="290" r:id="rId12"/>
    <p:sldId id="289" r:id="rId13"/>
    <p:sldId id="291" r:id="rId14"/>
    <p:sldId id="292" r:id="rId15"/>
    <p:sldId id="280" r:id="rId16"/>
    <p:sldId id="275" r:id="rId17"/>
    <p:sldId id="276" r:id="rId18"/>
    <p:sldId id="283" r:id="rId19"/>
    <p:sldId id="293" r:id="rId20"/>
    <p:sldId id="294" r:id="rId21"/>
    <p:sldId id="295" r:id="rId22"/>
    <p:sldId id="269" r:id="rId23"/>
    <p:sldId id="297" r:id="rId24"/>
    <p:sldId id="298" r:id="rId25"/>
    <p:sldId id="299" r:id="rId26"/>
    <p:sldId id="300" r:id="rId27"/>
    <p:sldId id="301" r:id="rId28"/>
    <p:sldId id="302" r:id="rId29"/>
    <p:sldId id="278" r:id="rId30"/>
    <p:sldId id="296" r:id="rId31"/>
    <p:sldId id="277" r:id="rId32"/>
    <p:sldId id="307" r:id="rId33"/>
    <p:sldId id="279" r:id="rId34"/>
    <p:sldId id="303" r:id="rId35"/>
    <p:sldId id="308" r:id="rId36"/>
    <p:sldId id="309" r:id="rId37"/>
    <p:sldId id="310" r:id="rId38"/>
    <p:sldId id="311" r:id="rId39"/>
    <p:sldId id="312" r:id="rId40"/>
    <p:sldId id="313" r:id="rId41"/>
    <p:sldId id="316" r:id="rId42"/>
    <p:sldId id="317" r:id="rId43"/>
    <p:sldId id="318" r:id="rId44"/>
    <p:sldId id="319" r:id="rId45"/>
    <p:sldId id="320" r:id="rId46"/>
    <p:sldId id="304" r:id="rId47"/>
    <p:sldId id="305" r:id="rId48"/>
    <p:sldId id="306" r:id="rId49"/>
    <p:sldId id="266" r:id="rId50"/>
    <p:sldId id="267" r:id="rId51"/>
    <p:sldId id="336" r:id="rId52"/>
    <p:sldId id="321" r:id="rId53"/>
    <p:sldId id="330" r:id="rId54"/>
    <p:sldId id="331" r:id="rId55"/>
    <p:sldId id="332" r:id="rId56"/>
    <p:sldId id="322" r:id="rId57"/>
    <p:sldId id="340" r:id="rId58"/>
    <p:sldId id="324" r:id="rId59"/>
    <p:sldId id="323" r:id="rId60"/>
    <p:sldId id="268" r:id="rId61"/>
    <p:sldId id="327" r:id="rId62"/>
    <p:sldId id="333" r:id="rId63"/>
    <p:sldId id="334" r:id="rId64"/>
    <p:sldId id="335" r:id="rId65"/>
    <p:sldId id="328" r:id="rId66"/>
    <p:sldId id="337" r:id="rId67"/>
    <p:sldId id="338" r:id="rId68"/>
    <p:sldId id="339" r:id="rId69"/>
    <p:sldId id="329" r:id="rId70"/>
    <p:sldId id="270" r:id="rId71"/>
    <p:sldId id="325" r:id="rId72"/>
    <p:sldId id="326" r:id="rId73"/>
    <p:sldId id="362" r:id="rId74"/>
    <p:sldId id="363" r:id="rId75"/>
    <p:sldId id="364" r:id="rId76"/>
    <p:sldId id="356" r:id="rId77"/>
    <p:sldId id="271" r:id="rId78"/>
    <p:sldId id="272" r:id="rId79"/>
    <p:sldId id="353" r:id="rId80"/>
    <p:sldId id="355" r:id="rId81"/>
    <p:sldId id="352" r:id="rId82"/>
    <p:sldId id="341" r:id="rId83"/>
    <p:sldId id="342" r:id="rId84"/>
    <p:sldId id="346" r:id="rId85"/>
    <p:sldId id="347" r:id="rId86"/>
    <p:sldId id="348" r:id="rId87"/>
    <p:sldId id="351" r:id="rId88"/>
    <p:sldId id="354" r:id="rId89"/>
    <p:sldId id="349" r:id="rId90"/>
    <p:sldId id="343" r:id="rId91"/>
    <p:sldId id="344" r:id="rId92"/>
    <p:sldId id="345"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533"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3670D7-CFE1-4543-AD04-0D4EE75D8F0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225DDEB-FE0E-4519-BB46-3A41480406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265935F-4431-4D95-8995-AD6A8FF236F2}"/>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5" name="页脚占位符 4">
            <a:extLst>
              <a:ext uri="{FF2B5EF4-FFF2-40B4-BE49-F238E27FC236}">
                <a16:creationId xmlns:a16="http://schemas.microsoft.com/office/drawing/2014/main" id="{939EF6AB-74D5-4B3C-9E09-55169155A5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AFF637-BE5D-4235-A0CF-02AC7D3764B1}"/>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1404579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18F93-4151-4122-96AB-E944C8038BC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FA6A698-2012-4D62-BFB7-79BE041F1CA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1ACEDD-BC92-4E7B-95D4-A6070E22F681}"/>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5" name="页脚占位符 4">
            <a:extLst>
              <a:ext uri="{FF2B5EF4-FFF2-40B4-BE49-F238E27FC236}">
                <a16:creationId xmlns:a16="http://schemas.microsoft.com/office/drawing/2014/main" id="{C665045F-5057-494E-8FD9-6779278B4B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001537-ADF0-49CA-B91B-A4139B0D64A7}"/>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110827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5F6C01-AE45-4D7B-BC3D-2D5A70E0541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E0407A8-B79C-447C-8F8A-CAA180DA471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3B17E5-00DA-49FA-8EFA-02E71D67930C}"/>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5" name="页脚占位符 4">
            <a:extLst>
              <a:ext uri="{FF2B5EF4-FFF2-40B4-BE49-F238E27FC236}">
                <a16:creationId xmlns:a16="http://schemas.microsoft.com/office/drawing/2014/main" id="{9A5FE6C3-EF9F-4E8E-B50C-81127F129B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AEF3FA-54A8-4A98-9ACF-DE08DB88CB3C}"/>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3948771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9DA24D-4E05-40F3-B202-ED26E477C7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446252-9D36-41CB-A46A-CDF5BE8C6A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7057780-1FCC-4FBA-8D80-49F995227760}"/>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5" name="页脚占位符 4">
            <a:extLst>
              <a:ext uri="{FF2B5EF4-FFF2-40B4-BE49-F238E27FC236}">
                <a16:creationId xmlns:a16="http://schemas.microsoft.com/office/drawing/2014/main" id="{281A8762-C4DF-4F01-8EA6-0CB9A4B3F7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EF5D82-B8F4-420A-8DF4-D7E5AC514551}"/>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1653811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89631-972E-458B-A093-B59D6480512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751821B-8D73-4070-975E-7CEF23E3EF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0ADB757-47AB-47EC-B9ED-BAF0400E6BC5}"/>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5" name="页脚占位符 4">
            <a:extLst>
              <a:ext uri="{FF2B5EF4-FFF2-40B4-BE49-F238E27FC236}">
                <a16:creationId xmlns:a16="http://schemas.microsoft.com/office/drawing/2014/main" id="{2D268BD0-B609-4141-ADE2-ED123F2D35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FCC10-00CD-487F-9052-F4B3CE60372B}"/>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4120015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DDB04-70C2-418B-9D2D-600A0B5397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A3E0E5-5563-4A32-8CF8-7F4778E0B08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4314913-4C97-4203-BCE8-D24DBC2E0FE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394A46F-F737-4DE6-B165-5CD90EE03CBF}"/>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6" name="页脚占位符 5">
            <a:extLst>
              <a:ext uri="{FF2B5EF4-FFF2-40B4-BE49-F238E27FC236}">
                <a16:creationId xmlns:a16="http://schemas.microsoft.com/office/drawing/2014/main" id="{8F8D8B4D-62C4-4D26-A95F-56572F0CAD2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5B5861-7F0E-4A58-AD5F-8CE7A8253C7E}"/>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3163758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4EE62-FA6E-468C-9F71-1B12F4D0676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FC6C8A-2C01-4E1E-83F2-A2B3EAFD6A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8991561-3B52-49C6-A638-7C799681425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2C9F42-15E5-47D2-BF0D-BF147C5CB8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01FCAB9-8757-42F5-9547-1E7B11A5B86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2EE9B3-2DDC-46E2-9B03-BE8F8218DFEB}"/>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8" name="页脚占位符 7">
            <a:extLst>
              <a:ext uri="{FF2B5EF4-FFF2-40B4-BE49-F238E27FC236}">
                <a16:creationId xmlns:a16="http://schemas.microsoft.com/office/drawing/2014/main" id="{AE01438B-67AF-4FFE-B2EE-E476395E657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5BC4AAA-7766-41E2-92F6-92F9201B838A}"/>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3015270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E5750-2CFA-4622-9FB1-411CF0ABC31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A184013-E0B3-4447-B73D-7D6721C3A1BF}"/>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4" name="页脚占位符 3">
            <a:extLst>
              <a:ext uri="{FF2B5EF4-FFF2-40B4-BE49-F238E27FC236}">
                <a16:creationId xmlns:a16="http://schemas.microsoft.com/office/drawing/2014/main" id="{C75D42E4-D491-4075-A0FA-D8F9498414B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8706778-D3E1-4E3D-97C0-8592B259FE80}"/>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204040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DC3D00-33AF-4EAA-A16B-D1A42D2BFF2E}"/>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3" name="页脚占位符 2">
            <a:extLst>
              <a:ext uri="{FF2B5EF4-FFF2-40B4-BE49-F238E27FC236}">
                <a16:creationId xmlns:a16="http://schemas.microsoft.com/office/drawing/2014/main" id="{804DEB8B-811E-4EB7-A783-345F51691F0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D660469-E68C-4213-920F-5D169D4219B6}"/>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2707353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FF79A0-23BD-4A3F-BA57-1BB4CE4952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44C0F44-6471-4CCB-A5F6-A536C0754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EBCAC1F-6B7E-42CA-BA77-65860E800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31FACC9-D639-4A49-A614-87FF30A56360}"/>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6" name="页脚占位符 5">
            <a:extLst>
              <a:ext uri="{FF2B5EF4-FFF2-40B4-BE49-F238E27FC236}">
                <a16:creationId xmlns:a16="http://schemas.microsoft.com/office/drawing/2014/main" id="{BD3C8299-731B-4F78-BE1A-8055733401F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B20081-E1B3-4B80-94B9-2E2ADB402849}"/>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2480595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8C836-EF79-4BBB-98A0-D2E767ADB7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85B16C4-2AAC-4395-9C45-D05CF4D573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93EAF96-5C89-4C0A-AD9E-8A70CA85C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231C18-E84F-438F-A21A-AFB771B1F968}"/>
              </a:ext>
            </a:extLst>
          </p:cNvPr>
          <p:cNvSpPr>
            <a:spLocks noGrp="1"/>
          </p:cNvSpPr>
          <p:nvPr>
            <p:ph type="dt" sz="half" idx="10"/>
          </p:nvPr>
        </p:nvSpPr>
        <p:spPr/>
        <p:txBody>
          <a:bodyPr/>
          <a:lstStyle/>
          <a:p>
            <a:fld id="{B2BA3BAA-C3C8-42D9-A50C-194A472880E1}" type="datetimeFigureOut">
              <a:rPr lang="zh-CN" altLang="en-US" smtClean="0"/>
              <a:t>2020/9/4</a:t>
            </a:fld>
            <a:endParaRPr lang="zh-CN" altLang="en-US"/>
          </a:p>
        </p:txBody>
      </p:sp>
      <p:sp>
        <p:nvSpPr>
          <p:cNvPr id="6" name="页脚占位符 5">
            <a:extLst>
              <a:ext uri="{FF2B5EF4-FFF2-40B4-BE49-F238E27FC236}">
                <a16:creationId xmlns:a16="http://schemas.microsoft.com/office/drawing/2014/main" id="{0779FCD5-C450-4231-ADAF-4EE9D8F63E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04625A-CE9D-44BC-8DF4-41F803851656}"/>
              </a:ext>
            </a:extLst>
          </p:cNvPr>
          <p:cNvSpPr>
            <a:spLocks noGrp="1"/>
          </p:cNvSpPr>
          <p:nvPr>
            <p:ph type="sldNum" sz="quarter" idx="12"/>
          </p:nvPr>
        </p:nvSpPr>
        <p:spPr/>
        <p:txBody>
          <a:body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4145456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5192105-5A53-4BC3-895B-FC649EF5FE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EFACDF8-74E0-44B2-9A81-C7CC05B7DC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E61AA5-ADEA-4EF4-A237-F7655111DB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A3BAA-C3C8-42D9-A50C-194A472880E1}" type="datetimeFigureOut">
              <a:rPr lang="zh-CN" altLang="en-US" smtClean="0"/>
              <a:t>2020/9/4</a:t>
            </a:fld>
            <a:endParaRPr lang="zh-CN" altLang="en-US"/>
          </a:p>
        </p:txBody>
      </p:sp>
      <p:sp>
        <p:nvSpPr>
          <p:cNvPr id="5" name="页脚占位符 4">
            <a:extLst>
              <a:ext uri="{FF2B5EF4-FFF2-40B4-BE49-F238E27FC236}">
                <a16:creationId xmlns:a16="http://schemas.microsoft.com/office/drawing/2014/main" id="{48031EC2-5902-4EDA-B8F4-26A5A9127C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AC0C7C2-C365-4595-AEC2-DE2BD2F98B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F1E2E-ADEC-4218-9E43-93C4C90E5FC1}" type="slidenum">
              <a:rPr lang="zh-CN" altLang="en-US" smtClean="0"/>
              <a:t>‹#›</a:t>
            </a:fld>
            <a:endParaRPr lang="zh-CN" altLang="en-US"/>
          </a:p>
        </p:txBody>
      </p:sp>
    </p:spTree>
    <p:extLst>
      <p:ext uri="{BB962C8B-B14F-4D97-AF65-F5344CB8AC3E}">
        <p14:creationId xmlns:p14="http://schemas.microsoft.com/office/powerpoint/2010/main" val="4033507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lnSpcReduction="10000"/>
          </a:bodyPr>
          <a:lstStyle/>
          <a:p>
            <a:endParaRPr lang="en-US" altLang="zh-CN" sz="2000" dirty="0">
              <a:latin typeface="Noto Sans S Chinese Regular" panose="020B0500000000000000" pitchFamily="34" charset="-122"/>
              <a:ea typeface="Noto Sans S Chinese Regular" panose="020B0500000000000000" pitchFamily="34" charset="-122"/>
            </a:endParaRPr>
          </a:p>
          <a:p>
            <a:r>
              <a:rPr lang="zh-CN" altLang="en-US" sz="2000" dirty="0">
                <a:latin typeface="Noto Sans S Chinese Regular" panose="020B0500000000000000" pitchFamily="34" charset="-122"/>
                <a:ea typeface="Noto Sans S Chinese Regular" panose="020B0500000000000000" pitchFamily="34" charset="-122"/>
              </a:rPr>
              <a:t>一、</a:t>
            </a:r>
            <a:r>
              <a:rPr lang="en-US" altLang="zh-CN" sz="2000" dirty="0">
                <a:latin typeface="Noto Sans S Chinese Regular" panose="020B0500000000000000" pitchFamily="34" charset="-122"/>
                <a:ea typeface="Noto Sans S Chinese Regular" panose="020B0500000000000000" pitchFamily="34" charset="-122"/>
              </a:rPr>
              <a:t>API</a:t>
            </a:r>
            <a:r>
              <a:rPr lang="zh-CN" altLang="en-US" sz="2000" dirty="0">
                <a:latin typeface="Noto Sans S Chinese Regular" panose="020B0500000000000000" pitchFamily="34" charset="-122"/>
                <a:ea typeface="Noto Sans S Chinese Regular" panose="020B0500000000000000" pitchFamily="34" charset="-122"/>
              </a:rPr>
              <a:t>的含义与组织</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endParaRPr lang="en-US" altLang="zh-CN" sz="2000" dirty="0">
              <a:latin typeface="Noto Sans S Chinese Regular" panose="020B0500000000000000" pitchFamily="34" charset="-122"/>
              <a:ea typeface="Noto Sans S Chinese Regular" panose="020B0500000000000000" pitchFamily="34" charset="-122"/>
            </a:endParaRPr>
          </a:p>
          <a:p>
            <a:r>
              <a:rPr lang="zh-CN" altLang="en-US" sz="2000" dirty="0">
                <a:latin typeface="Noto Sans S Chinese Regular" panose="020B0500000000000000" pitchFamily="34" charset="-122"/>
                <a:ea typeface="Noto Sans S Chinese Regular" panose="020B0500000000000000" pitchFamily="34" charset="-122"/>
              </a:rPr>
              <a:t>三、数据结构基础知识</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zh-CN" altLang="en-US" sz="2000" dirty="0">
                <a:latin typeface="Noto Sans S Chinese Regular" panose="020B0500000000000000" pitchFamily="34" charset="-122"/>
                <a:ea typeface="Noto Sans S Chinese Regular" panose="020B0500000000000000" pitchFamily="34" charset="-122"/>
              </a:rPr>
              <a:t>四、泛型</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zh-CN" altLang="en-US" sz="2000" dirty="0">
                <a:latin typeface="Noto Sans S Chinese Regular" panose="020B0500000000000000" pitchFamily="34" charset="-122"/>
                <a:ea typeface="Noto Sans S Chinese Regular" panose="020B0500000000000000" pitchFamily="34" charset="-122"/>
              </a:rPr>
              <a:t>五、</a:t>
            </a:r>
            <a:r>
              <a:rPr lang="en-US" altLang="zh-CN" sz="2000" dirty="0">
                <a:latin typeface="Noto Sans S Chinese Regular" panose="020B0500000000000000" pitchFamily="34" charset="-122"/>
                <a:ea typeface="Noto Sans S Chinese Regular" panose="020B0500000000000000" pitchFamily="34" charset="-122"/>
              </a:rPr>
              <a:t>Collection</a:t>
            </a:r>
            <a:r>
              <a:rPr lang="zh-CN" altLang="en-US" sz="2000" dirty="0">
                <a:latin typeface="Noto Sans S Chinese Regular" panose="020B0500000000000000" pitchFamily="34" charset="-122"/>
                <a:ea typeface="Noto Sans S Chinese Regular" panose="020B0500000000000000" pitchFamily="34" charset="-122"/>
              </a:rPr>
              <a:t>体系</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zh-CN" altLang="en-US" sz="2000" dirty="0">
                <a:latin typeface="Noto Sans S Chinese Regular" panose="020B0500000000000000" pitchFamily="34" charset="-122"/>
                <a:ea typeface="Noto Sans S Chinese Regular" panose="020B0500000000000000" pitchFamily="34" charset="-122"/>
              </a:rPr>
              <a:t>六、</a:t>
            </a:r>
            <a:r>
              <a:rPr lang="en-US" altLang="zh-CN" sz="2000" dirty="0">
                <a:latin typeface="Noto Sans S Chinese Regular" panose="020B0500000000000000" pitchFamily="34" charset="-122"/>
                <a:ea typeface="Noto Sans S Chinese Regular" panose="020B0500000000000000" pitchFamily="34" charset="-122"/>
              </a:rPr>
              <a:t>Map</a:t>
            </a:r>
            <a:r>
              <a:rPr lang="zh-CN" altLang="en-US" sz="2000" dirty="0">
                <a:latin typeface="Noto Sans S Chinese Regular" panose="020B0500000000000000" pitchFamily="34" charset="-122"/>
                <a:ea typeface="Noto Sans S Chinese Regular" panose="020B0500000000000000" pitchFamily="34" charset="-122"/>
              </a:rPr>
              <a:t>体系</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zh-CN" altLang="en-US" sz="2000" dirty="0">
                <a:latin typeface="Noto Sans S Chinese Regular" panose="020B0500000000000000" pitchFamily="34" charset="-122"/>
                <a:ea typeface="Noto Sans S Chinese Regular" panose="020B0500000000000000" pitchFamily="34" charset="-122"/>
              </a:rPr>
              <a:t>七、</a:t>
            </a:r>
            <a:r>
              <a:rPr lang="en-US" altLang="zh-CN" sz="2000" dirty="0">
                <a:latin typeface="Noto Sans S Chinese Regular" panose="020B0500000000000000" pitchFamily="34" charset="-122"/>
                <a:ea typeface="Noto Sans S Chinese Regular" panose="020B0500000000000000" pitchFamily="34" charset="-122"/>
              </a:rPr>
              <a:t>Stream</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2939149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55000" lnSpcReduction="20000"/>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java.math.RoundingMode</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CEILING 	</a:t>
            </a:r>
          </a:p>
          <a:p>
            <a:pPr lvl="1"/>
            <a:r>
              <a:rPr lang="en-US" altLang="zh-CN" sz="1600" dirty="0">
                <a:latin typeface="Noto Sans S Chinese Regular" panose="020B0500000000000000" pitchFamily="34" charset="-122"/>
                <a:ea typeface="Noto Sans S Chinese Regular" panose="020B0500000000000000" pitchFamily="34" charset="-122"/>
              </a:rPr>
              <a:t>	Rounding mode to round towards positive infinity.</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舍入模式向正无穷大舍入</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FLOOR 	</a:t>
            </a:r>
          </a:p>
          <a:p>
            <a:pPr lvl="1"/>
            <a:r>
              <a:rPr lang="en-US" altLang="zh-CN" sz="1600" dirty="0">
                <a:latin typeface="Noto Sans S Chinese Regular" panose="020B0500000000000000" pitchFamily="34" charset="-122"/>
                <a:ea typeface="Noto Sans S Chinese Regular" panose="020B0500000000000000" pitchFamily="34" charset="-122"/>
              </a:rPr>
              <a:t>	Rounding mode to round towards negative infinity.</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舍入模式向负无穷大舍入</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DOWN 	</a:t>
            </a:r>
          </a:p>
          <a:p>
            <a:pPr lvl="1"/>
            <a:r>
              <a:rPr lang="en-US" altLang="zh-CN" sz="1600" dirty="0">
                <a:latin typeface="Noto Sans S Chinese Regular" panose="020B0500000000000000" pitchFamily="34" charset="-122"/>
                <a:ea typeface="Noto Sans S Chinese Regular" panose="020B0500000000000000" pitchFamily="34" charset="-122"/>
              </a:rPr>
              <a:t>	Rounding mode to round towards zero.</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向靠近零的方向舍入</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UP 	</a:t>
            </a:r>
          </a:p>
          <a:p>
            <a:pPr lvl="1"/>
            <a:r>
              <a:rPr lang="en-US" altLang="zh-CN" sz="1600" dirty="0">
                <a:latin typeface="Noto Sans S Chinese Regular" panose="020B0500000000000000" pitchFamily="34" charset="-122"/>
                <a:ea typeface="Noto Sans S Chinese Regular" panose="020B0500000000000000" pitchFamily="34" charset="-122"/>
              </a:rPr>
              <a:t>	Rounding mode to round away from zero.</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向远离零的方向舍入</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HALF_DOWN 	</a:t>
            </a:r>
          </a:p>
          <a:p>
            <a:pPr lvl="1"/>
            <a:r>
              <a:rPr lang="en-US" altLang="zh-CN" sz="1600" dirty="0">
                <a:latin typeface="Noto Sans S Chinese Regular" panose="020B0500000000000000" pitchFamily="34" charset="-122"/>
                <a:ea typeface="Noto Sans S Chinese Regular" panose="020B0500000000000000" pitchFamily="34" charset="-122"/>
              </a:rPr>
              <a:t>	Rounding mode to round towards "nearest neighbor" unless both neighbors are equidistant, in which case round down.</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四舍五入，除非两个邻居是等距的，在这种情况下向下舍入</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HALF_UP 	</a:t>
            </a:r>
          </a:p>
          <a:p>
            <a:pPr lvl="1"/>
            <a:r>
              <a:rPr lang="en-US" altLang="zh-CN" sz="1600" dirty="0">
                <a:latin typeface="Noto Sans S Chinese Regular" panose="020B0500000000000000" pitchFamily="34" charset="-122"/>
                <a:ea typeface="Noto Sans S Chinese Regular" panose="020B0500000000000000" pitchFamily="34" charset="-122"/>
              </a:rPr>
              <a:t>	Rounding mode to round towards "nearest neighbor" unless both neighbors are equidistant, in which case round up.</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四舍五入，除非两个邻居都是等距的，在这种情况下，向上取整</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HALF_EVEN 	</a:t>
            </a:r>
          </a:p>
          <a:p>
            <a:pPr lvl="1"/>
            <a:r>
              <a:rPr lang="en-US" altLang="zh-CN" sz="1600" dirty="0">
                <a:latin typeface="Noto Sans S Chinese Regular" panose="020B0500000000000000" pitchFamily="34" charset="-122"/>
                <a:ea typeface="Noto Sans S Chinese Regular" panose="020B0500000000000000" pitchFamily="34" charset="-122"/>
              </a:rPr>
              <a:t>	Rounding mode to round towards the "nearest neighbor" unless both neighbors are equidistant, in which case, round towards the even neighbor.</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两边等距离时，若保留偶数位，则使用</a:t>
            </a:r>
            <a:r>
              <a:rPr lang="en-US" altLang="zh-CN" sz="1600" dirty="0">
                <a:latin typeface="Noto Sans S Chinese Regular" panose="020B0500000000000000" pitchFamily="34" charset="-122"/>
                <a:ea typeface="Noto Sans S Chinese Regular" panose="020B0500000000000000" pitchFamily="34" charset="-122"/>
              </a:rPr>
              <a:t>HALF_DOWN</a:t>
            </a:r>
            <a:r>
              <a:rPr lang="zh-CN" altLang="en-US" sz="1600" dirty="0">
                <a:latin typeface="Noto Sans S Chinese Regular" panose="020B0500000000000000" pitchFamily="34" charset="-122"/>
                <a:ea typeface="Noto Sans S Chinese Regular" panose="020B0500000000000000" pitchFamily="34" charset="-122"/>
              </a:rPr>
              <a:t>规则；两边等距离时，若保留偶数位，则使用</a:t>
            </a:r>
            <a:r>
              <a:rPr lang="en-US" altLang="zh-CN" sz="1600" dirty="0">
                <a:latin typeface="Noto Sans S Chinese Regular" panose="020B0500000000000000" pitchFamily="34" charset="-122"/>
                <a:ea typeface="Noto Sans S Chinese Regular" panose="020B0500000000000000" pitchFamily="34" charset="-122"/>
              </a:rPr>
              <a:t>HALF_UP</a:t>
            </a:r>
            <a:r>
              <a:rPr lang="zh-CN" altLang="en-US" sz="1600" dirty="0">
                <a:latin typeface="Noto Sans S Chinese Regular" panose="020B0500000000000000" pitchFamily="34" charset="-122"/>
                <a:ea typeface="Noto Sans S Chinese Regular" panose="020B0500000000000000" pitchFamily="34" charset="-122"/>
              </a:rPr>
              <a:t>规则</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UNNECESSARY 	</a:t>
            </a:r>
          </a:p>
          <a:p>
            <a:pPr lvl="1"/>
            <a:r>
              <a:rPr lang="en-US" altLang="zh-CN" sz="1600" dirty="0">
                <a:latin typeface="Noto Sans S Chinese Regular" panose="020B0500000000000000" pitchFamily="34" charset="-122"/>
                <a:ea typeface="Noto Sans S Chinese Regular" panose="020B0500000000000000" pitchFamily="34" charset="-122"/>
              </a:rPr>
              <a:t>	Rounding mode to assert that the requested operation has an exact result, hence no rounding is necessary.</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计算精确，不需要进行舍入</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62177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426A6745-DAFD-4F64-A6A4-FBA27EDFC7BD}"/>
              </a:ext>
            </a:extLst>
          </p:cNvPr>
          <p:cNvPicPr>
            <a:picLocks noChangeAspect="1"/>
          </p:cNvPicPr>
          <p:nvPr/>
        </p:nvPicPr>
        <p:blipFill>
          <a:blip r:embed="rId2"/>
          <a:stretch>
            <a:fillRect/>
          </a:stretch>
        </p:blipFill>
        <p:spPr>
          <a:xfrm>
            <a:off x="1226281" y="1845507"/>
            <a:ext cx="6454699" cy="4892464"/>
          </a:xfrm>
          <a:prstGeom prst="rect">
            <a:avLst/>
          </a:prstGeom>
        </p:spPr>
      </p:pic>
    </p:spTree>
    <p:extLst>
      <p:ext uri="{BB962C8B-B14F-4D97-AF65-F5344CB8AC3E}">
        <p14:creationId xmlns:p14="http://schemas.microsoft.com/office/powerpoint/2010/main" val="2210089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0C595192-A923-4BE0-90AE-52B442F92DB0}"/>
              </a:ext>
            </a:extLst>
          </p:cNvPr>
          <p:cNvPicPr>
            <a:picLocks noChangeAspect="1"/>
          </p:cNvPicPr>
          <p:nvPr/>
        </p:nvPicPr>
        <p:blipFill>
          <a:blip r:embed="rId2"/>
          <a:stretch>
            <a:fillRect/>
          </a:stretch>
        </p:blipFill>
        <p:spPr>
          <a:xfrm>
            <a:off x="956139" y="1898466"/>
            <a:ext cx="9906859" cy="3977985"/>
          </a:xfrm>
          <a:prstGeom prst="rect">
            <a:avLst/>
          </a:prstGeom>
        </p:spPr>
      </p:pic>
    </p:spTree>
    <p:extLst>
      <p:ext uri="{BB962C8B-B14F-4D97-AF65-F5344CB8AC3E}">
        <p14:creationId xmlns:p14="http://schemas.microsoft.com/office/powerpoint/2010/main" val="148929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java.math.MathContext</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static </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DECIMAL128 	</a:t>
            </a:r>
          </a:p>
          <a:p>
            <a:pPr lvl="1"/>
            <a:r>
              <a:rPr lang="en-US" altLang="zh-CN" sz="1600" dirty="0">
                <a:latin typeface="Noto Sans S Chinese Regular" panose="020B0500000000000000" pitchFamily="34" charset="-122"/>
                <a:ea typeface="Noto Sans S Chinese Regular" panose="020B0500000000000000" pitchFamily="34" charset="-122"/>
              </a:rPr>
              <a:t>    34</a:t>
            </a:r>
            <a:r>
              <a:rPr lang="zh-CN" altLang="en-US" sz="1600" dirty="0">
                <a:latin typeface="Noto Sans S Chinese Regular" panose="020B0500000000000000" pitchFamily="34" charset="-122"/>
                <a:ea typeface="Noto Sans S Chinese Regular" panose="020B0500000000000000" pitchFamily="34" charset="-122"/>
              </a:rPr>
              <a:t>位</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static </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DECIMAL32 	</a:t>
            </a:r>
          </a:p>
          <a:p>
            <a:pPr lvl="1"/>
            <a:r>
              <a:rPr lang="en-US" altLang="zh-CN" sz="1600" dirty="0">
                <a:latin typeface="Noto Sans S Chinese Regular" panose="020B0500000000000000" pitchFamily="34" charset="-122"/>
                <a:ea typeface="Noto Sans S Chinese Regular" panose="020B0500000000000000" pitchFamily="34" charset="-122"/>
              </a:rPr>
              <a:t>    7</a:t>
            </a:r>
            <a:r>
              <a:rPr lang="zh-CN" altLang="en-US" sz="1600" dirty="0">
                <a:latin typeface="Noto Sans S Chinese Regular" panose="020B0500000000000000" pitchFamily="34" charset="-122"/>
                <a:ea typeface="Noto Sans S Chinese Regular" panose="020B0500000000000000" pitchFamily="34" charset="-122"/>
              </a:rPr>
              <a:t>位</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static </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DECIMAL64 	</a:t>
            </a:r>
          </a:p>
          <a:p>
            <a:pPr lvl="1"/>
            <a:r>
              <a:rPr lang="en-US" altLang="zh-CN" sz="1600" dirty="0">
                <a:latin typeface="Noto Sans S Chinese Regular" panose="020B0500000000000000" pitchFamily="34" charset="-122"/>
                <a:ea typeface="Noto Sans S Chinese Regular" panose="020B0500000000000000" pitchFamily="34" charset="-122"/>
              </a:rPr>
              <a:t>    16</a:t>
            </a:r>
            <a:r>
              <a:rPr lang="zh-CN" altLang="en-US" sz="1600" dirty="0">
                <a:latin typeface="Noto Sans S Chinese Regular" panose="020B0500000000000000" pitchFamily="34" charset="-122"/>
                <a:ea typeface="Noto Sans S Chinese Regular" panose="020B0500000000000000" pitchFamily="34" charset="-122"/>
              </a:rPr>
              <a:t>位</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static </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UNLIMITED 	</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无限位</a:t>
            </a:r>
          </a:p>
          <a:p>
            <a:pPr lvl="1"/>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58750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2E9830FF-7A17-4C9A-8682-27ED41878D3E}"/>
              </a:ext>
            </a:extLst>
          </p:cNvPr>
          <p:cNvPicPr>
            <a:picLocks noChangeAspect="1"/>
          </p:cNvPicPr>
          <p:nvPr/>
        </p:nvPicPr>
        <p:blipFill>
          <a:blip r:embed="rId2"/>
          <a:stretch>
            <a:fillRect/>
          </a:stretch>
        </p:blipFill>
        <p:spPr>
          <a:xfrm>
            <a:off x="682136" y="2057477"/>
            <a:ext cx="10554615" cy="4198984"/>
          </a:xfrm>
          <a:prstGeom prst="rect">
            <a:avLst/>
          </a:prstGeom>
        </p:spPr>
      </p:pic>
    </p:spTree>
    <p:extLst>
      <p:ext uri="{BB962C8B-B14F-4D97-AF65-F5344CB8AC3E}">
        <p14:creationId xmlns:p14="http://schemas.microsoft.com/office/powerpoint/2010/main" val="418407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继承体系</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接口：             </a:t>
            </a:r>
            <a:r>
              <a:rPr lang="en-US" altLang="zh-CN" sz="1600" dirty="0" err="1">
                <a:latin typeface="Noto Sans S Chinese Regular" panose="020B0500000000000000" pitchFamily="34" charset="-122"/>
                <a:ea typeface="Noto Sans S Chinese Regular" panose="020B0500000000000000" pitchFamily="34" charset="-122"/>
              </a:rPr>
              <a:t>CharSequence</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Appendable</a:t>
            </a:r>
            <a:r>
              <a:rPr lang="en-US" altLang="zh-CN" sz="1600" dirty="0">
                <a:latin typeface="Noto Sans S Chinese Regular" panose="020B0500000000000000" pitchFamily="34" charset="-122"/>
                <a:ea typeface="Noto Sans S Chinese Regular" panose="020B0500000000000000" pitchFamily="34" charset="-122"/>
              </a:rPr>
              <a:t>	Comparable	 Serializable</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实现类：</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String</a:t>
            </a:r>
            <a:r>
              <a:rPr lang="zh-CN" altLang="en-US" sz="1600" dirty="0">
                <a:latin typeface="Noto Sans S Chinese Regular" panose="020B0500000000000000" pitchFamily="34" charset="-122"/>
                <a:ea typeface="Noto Sans S Chinese Regular" panose="020B0500000000000000" pitchFamily="34" charset="-122"/>
              </a:rPr>
              <a:t>：使用过程中，遇到字符串就会开辟一块内存，比较耗费内存资源</a:t>
            </a:r>
            <a:endParaRPr lang="en-US" altLang="zh-CN" sz="1600" dirty="0">
              <a:latin typeface="Noto Sans S Chinese Regular" panose="020B0500000000000000" pitchFamily="34" charset="-122"/>
              <a:ea typeface="Noto Sans S Chinese Regular" panose="020B0500000000000000" pitchFamily="34" charset="-122"/>
            </a:endParaRPr>
          </a:p>
          <a:p>
            <a:pPr marL="457200" lvl="1" indent="0">
              <a:buNone/>
            </a:pPr>
            <a:r>
              <a:rPr lang="en-US" altLang="zh-CN" sz="1600" dirty="0">
                <a:latin typeface="Noto Sans S Chinese Regular" panose="020B0500000000000000" pitchFamily="34" charset="-122"/>
                <a:ea typeface="Noto Sans S Chinese Regular" panose="020B0500000000000000" pitchFamily="34" charset="-122"/>
              </a:rPr>
              <a:t>                               </a:t>
            </a:r>
          </a:p>
          <a:p>
            <a:pPr lvl="1"/>
            <a:r>
              <a:rPr lang="en-US" altLang="zh-CN" sz="1600" dirty="0">
                <a:latin typeface="Noto Sans S Chinese Regular" panose="020B0500000000000000" pitchFamily="34" charset="-122"/>
                <a:ea typeface="Noto Sans S Chinese Regular" panose="020B0500000000000000" pitchFamily="34" charset="-122"/>
              </a:rPr>
              <a:t>               StringBuilder</a:t>
            </a:r>
            <a:r>
              <a:rPr lang="zh-CN" altLang="en-US" sz="1600" dirty="0">
                <a:latin typeface="Noto Sans S Chinese Regular" panose="020B0500000000000000" pitchFamily="34" charset="-122"/>
                <a:ea typeface="Noto Sans S Chinese Regular" panose="020B0500000000000000" pitchFamily="34" charset="-122"/>
              </a:rPr>
              <a:t>：在单线程情况下，处理字符串的速度更快，而且不会开辟多余的内存，其中的字符</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串可以动态修改，而不会独立开辟内存</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StringBuffer</a:t>
            </a:r>
            <a:r>
              <a:rPr lang="zh-CN" altLang="en-US" sz="1600" dirty="0">
                <a:latin typeface="Noto Sans S Chinese Regular" panose="020B0500000000000000" pitchFamily="34" charset="-122"/>
                <a:ea typeface="Noto Sans S Chinese Regular" panose="020B0500000000000000" pitchFamily="34" charset="-122"/>
              </a:rPr>
              <a:t>：在底层代码实现中加入了缓存区，在操作字符串时，不会开辟多余的内存，当字符串  </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长度超过缓冲区大小时，才会开辟内存。</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在多线程线程场景下，可以保证数据的线程安全。</a:t>
            </a:r>
            <a:endParaRPr lang="en-US" altLang="zh-CN" sz="1200" dirty="0">
              <a:latin typeface="Noto Sans S Chinese Regular" panose="020B0500000000000000" pitchFamily="34" charset="-122"/>
              <a:ea typeface="Noto Sans S Chinese Regular" panose="020B0500000000000000" pitchFamily="34" charset="-122"/>
            </a:endParaRPr>
          </a:p>
          <a:p>
            <a:pPr marL="0" indent="0">
              <a:buNone/>
            </a:pP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604914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92500" lnSpcReduction="20000"/>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java.lang.String</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int 	</a:t>
            </a:r>
            <a:r>
              <a:rPr lang="en-US" altLang="zh-CN" sz="1600" dirty="0" err="1">
                <a:latin typeface="Noto Sans S Chinese Regular" panose="020B0500000000000000" pitchFamily="34" charset="-122"/>
                <a:ea typeface="Noto Sans S Chinese Regular" panose="020B0500000000000000" pitchFamily="34" charset="-122"/>
              </a:rPr>
              <a:t>compareTo</a:t>
            </a:r>
            <a:r>
              <a:rPr lang="en-US" altLang="zh-CN" sz="1600" dirty="0">
                <a:latin typeface="Noto Sans S Chinese Regular" panose="020B0500000000000000" pitchFamily="34" charset="-122"/>
                <a:ea typeface="Noto Sans S Chinese Regular" panose="020B0500000000000000" pitchFamily="34" charset="-122"/>
              </a:rPr>
              <a:t>​(String </a:t>
            </a:r>
            <a:r>
              <a:rPr lang="en-US" altLang="zh-CN" sz="1600" dirty="0" err="1">
                <a:latin typeface="Noto Sans S Chinese Regular" panose="020B0500000000000000" pitchFamily="34" charset="-122"/>
                <a:ea typeface="Noto Sans S Chinese Regular" panose="020B0500000000000000" pitchFamily="34" charset="-122"/>
              </a:rPr>
              <a:t>anotherString</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contains​(</a:t>
            </a:r>
            <a:r>
              <a:rPr lang="en-US" altLang="zh-CN" sz="1600" dirty="0" err="1">
                <a:latin typeface="Noto Sans S Chinese Regular" panose="020B0500000000000000" pitchFamily="34" charset="-122"/>
                <a:ea typeface="Noto Sans S Chinese Regular" panose="020B0500000000000000" pitchFamily="34" charset="-122"/>
              </a:rPr>
              <a:t>CharSequence</a:t>
            </a:r>
            <a:r>
              <a:rPr lang="en-US" altLang="zh-CN" sz="1600" dirty="0">
                <a:latin typeface="Noto Sans S Chinese Regular" panose="020B0500000000000000" pitchFamily="34" charset="-122"/>
                <a:ea typeface="Noto Sans S Chinese Regular" panose="020B0500000000000000" pitchFamily="34" charset="-122"/>
              </a:rPr>
              <a:t> s)</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endsWith</a:t>
            </a:r>
            <a:r>
              <a:rPr lang="en-US" altLang="zh-CN" sz="1600" dirty="0">
                <a:latin typeface="Noto Sans S Chinese Regular" panose="020B0500000000000000" pitchFamily="34" charset="-122"/>
                <a:ea typeface="Noto Sans S Chinese Regular" panose="020B0500000000000000" pitchFamily="34" charset="-122"/>
              </a:rPr>
              <a:t>​(String suffix)</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equals​(Object </a:t>
            </a:r>
            <a:r>
              <a:rPr lang="en-US" altLang="zh-CN" sz="1600" dirty="0" err="1">
                <a:latin typeface="Noto Sans S Chinese Regular" panose="020B0500000000000000" pitchFamily="34" charset="-122"/>
                <a:ea typeface="Noto Sans S Chinese Regular" panose="020B0500000000000000" pitchFamily="34" charset="-122"/>
              </a:rPr>
              <a:t>anObject</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byte[] 	</a:t>
            </a:r>
            <a:r>
              <a:rPr lang="en-US" altLang="zh-CN" sz="1600" dirty="0" err="1">
                <a:latin typeface="Noto Sans S Chinese Regular" panose="020B0500000000000000" pitchFamily="34" charset="-122"/>
                <a:ea typeface="Noto Sans S Chinese Regular" panose="020B0500000000000000" pitchFamily="34" charset="-122"/>
              </a:rPr>
              <a:t>getBytes</a:t>
            </a:r>
            <a:r>
              <a:rPr lang="en-US" altLang="zh-CN" sz="1600" dirty="0">
                <a:latin typeface="Noto Sans S Chinese Regular" panose="020B0500000000000000" pitchFamily="34" charset="-122"/>
                <a:ea typeface="Noto Sans S Chinese Regular" panose="020B0500000000000000" pitchFamily="34" charset="-122"/>
              </a:rPr>
              <a:t>​(String </a:t>
            </a:r>
            <a:r>
              <a:rPr lang="en-US" altLang="zh-CN" sz="1600" dirty="0" err="1">
                <a:latin typeface="Noto Sans S Chinese Regular" panose="020B0500000000000000" pitchFamily="34" charset="-122"/>
                <a:ea typeface="Noto Sans S Chinese Regular" panose="020B0500000000000000" pitchFamily="34" charset="-122"/>
              </a:rPr>
              <a:t>charsetName</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int 	</a:t>
            </a:r>
            <a:r>
              <a:rPr lang="en-US" altLang="zh-CN" sz="1600" dirty="0" err="1">
                <a:latin typeface="Noto Sans S Chinese Regular" panose="020B0500000000000000" pitchFamily="34" charset="-122"/>
                <a:ea typeface="Noto Sans S Chinese Regular" panose="020B0500000000000000" pitchFamily="34" charset="-122"/>
              </a:rPr>
              <a:t>indexOf</a:t>
            </a:r>
            <a:r>
              <a:rPr lang="en-US" altLang="zh-CN" sz="1600" dirty="0">
                <a:latin typeface="Noto Sans S Chinese Regular" panose="020B0500000000000000" pitchFamily="34" charset="-122"/>
                <a:ea typeface="Noto Sans S Chinese Regular" panose="020B0500000000000000" pitchFamily="34" charset="-122"/>
              </a:rPr>
              <a:t>​(String str)</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isBlank</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isEmpty</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int 	</a:t>
            </a:r>
            <a:r>
              <a:rPr lang="en-US" altLang="zh-CN" sz="1600" dirty="0" err="1">
                <a:latin typeface="Noto Sans S Chinese Regular" panose="020B0500000000000000" pitchFamily="34" charset="-122"/>
                <a:ea typeface="Noto Sans S Chinese Regular" panose="020B0500000000000000" pitchFamily="34" charset="-122"/>
              </a:rPr>
              <a:t>lastIndexOf</a:t>
            </a:r>
            <a:r>
              <a:rPr lang="en-US" altLang="zh-CN" sz="1600" dirty="0">
                <a:latin typeface="Noto Sans S Chinese Regular" panose="020B0500000000000000" pitchFamily="34" charset="-122"/>
                <a:ea typeface="Noto Sans S Chinese Regular" panose="020B0500000000000000" pitchFamily="34" charset="-122"/>
              </a:rPr>
              <a:t>​(String str)</a:t>
            </a:r>
          </a:p>
          <a:p>
            <a:pPr lvl="1"/>
            <a:r>
              <a:rPr lang="en-US" altLang="zh-CN" sz="1600" dirty="0">
                <a:latin typeface="Noto Sans S Chinese Regular" panose="020B0500000000000000" pitchFamily="34" charset="-122"/>
                <a:ea typeface="Noto Sans S Chinese Regular" panose="020B0500000000000000" pitchFamily="34" charset="-122"/>
              </a:rPr>
              <a:t>	int 	length()</a:t>
            </a:r>
          </a:p>
          <a:p>
            <a:pPr lvl="1"/>
            <a:r>
              <a:rPr lang="en-US" altLang="zh-CN" sz="1600" dirty="0">
                <a:latin typeface="Noto Sans S Chinese Regular" panose="020B0500000000000000" pitchFamily="34" charset="-122"/>
                <a:ea typeface="Noto Sans S Chinese Regular" panose="020B0500000000000000" pitchFamily="34" charset="-122"/>
              </a:rPr>
              <a:t>	Stream&lt;String&gt; 	lines() ---(Since 11)</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matches​(String regex)</a:t>
            </a:r>
          </a:p>
          <a:p>
            <a:pPr lvl="1"/>
            <a:r>
              <a:rPr lang="en-US" altLang="zh-CN" sz="1600" dirty="0">
                <a:latin typeface="Noto Sans S Chinese Regular" panose="020B0500000000000000" pitchFamily="34" charset="-122"/>
                <a:ea typeface="Noto Sans S Chinese Regular" panose="020B0500000000000000" pitchFamily="34" charset="-122"/>
              </a:rPr>
              <a:t>	String 	replace​(char </a:t>
            </a:r>
            <a:r>
              <a:rPr lang="en-US" altLang="zh-CN" sz="1600" dirty="0" err="1">
                <a:latin typeface="Noto Sans S Chinese Regular" panose="020B0500000000000000" pitchFamily="34" charset="-122"/>
                <a:ea typeface="Noto Sans S Chinese Regular" panose="020B0500000000000000" pitchFamily="34" charset="-122"/>
              </a:rPr>
              <a:t>oldChar</a:t>
            </a:r>
            <a:r>
              <a:rPr lang="en-US" altLang="zh-CN" sz="1600" dirty="0">
                <a:latin typeface="Noto Sans S Chinese Regular" panose="020B0500000000000000" pitchFamily="34" charset="-122"/>
                <a:ea typeface="Noto Sans S Chinese Regular" panose="020B0500000000000000" pitchFamily="34" charset="-122"/>
              </a:rPr>
              <a:t>, char </a:t>
            </a:r>
            <a:r>
              <a:rPr lang="en-US" altLang="zh-CN" sz="1600" dirty="0" err="1">
                <a:latin typeface="Noto Sans S Chinese Regular" panose="020B0500000000000000" pitchFamily="34" charset="-122"/>
                <a:ea typeface="Noto Sans S Chinese Regular" panose="020B0500000000000000" pitchFamily="34" charset="-122"/>
              </a:rPr>
              <a:t>newChar</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String[] 	split​(String regex)</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startsWith</a:t>
            </a:r>
            <a:r>
              <a:rPr lang="en-US" altLang="zh-CN" sz="1600" dirty="0">
                <a:latin typeface="Noto Sans S Chinese Regular" panose="020B0500000000000000" pitchFamily="34" charset="-122"/>
                <a:ea typeface="Noto Sans S Chinese Regular" panose="020B0500000000000000" pitchFamily="34" charset="-122"/>
              </a:rPr>
              <a:t>​(String prefix)</a:t>
            </a:r>
          </a:p>
          <a:p>
            <a:pPr lvl="1"/>
            <a:r>
              <a:rPr lang="en-US" altLang="zh-CN" sz="1600" dirty="0">
                <a:latin typeface="Noto Sans S Chinese Regular" panose="020B0500000000000000" pitchFamily="34" charset="-122"/>
                <a:ea typeface="Noto Sans S Chinese Regular" panose="020B0500000000000000" pitchFamily="34" charset="-122"/>
              </a:rPr>
              <a:t>	String 	substring​(int </a:t>
            </a:r>
            <a:r>
              <a:rPr lang="en-US" altLang="zh-CN" sz="1600" dirty="0" err="1">
                <a:latin typeface="Noto Sans S Chinese Regular" panose="020B0500000000000000" pitchFamily="34" charset="-122"/>
                <a:ea typeface="Noto Sans S Chinese Regular" panose="020B0500000000000000" pitchFamily="34" charset="-122"/>
              </a:rPr>
              <a:t>beginIndex</a:t>
            </a:r>
            <a:r>
              <a:rPr lang="en-US" altLang="zh-CN" sz="1600" dirty="0">
                <a:latin typeface="Noto Sans S Chinese Regular" panose="020B0500000000000000" pitchFamily="34" charset="-122"/>
                <a:ea typeface="Noto Sans S Chinese Regular" panose="020B0500000000000000" pitchFamily="34" charset="-122"/>
              </a:rPr>
              <a:t>, int </a:t>
            </a:r>
            <a:r>
              <a:rPr lang="en-US" altLang="zh-CN" sz="1600" dirty="0" err="1">
                <a:latin typeface="Noto Sans S Chinese Regular" panose="020B0500000000000000" pitchFamily="34" charset="-122"/>
                <a:ea typeface="Noto Sans S Chinese Regular" panose="020B0500000000000000" pitchFamily="34" charset="-122"/>
              </a:rPr>
              <a:t>endIndex</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char[] 	</a:t>
            </a:r>
            <a:r>
              <a:rPr lang="en-US" altLang="zh-CN" sz="1600" dirty="0" err="1">
                <a:latin typeface="Noto Sans S Chinese Regular" panose="020B0500000000000000" pitchFamily="34" charset="-122"/>
                <a:ea typeface="Noto Sans S Chinese Regular" panose="020B0500000000000000" pitchFamily="34" charset="-122"/>
              </a:rPr>
              <a:t>toCharArray</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String 	trim()</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095270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java.lang.StringBuilder</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StringBuilder 	append​(String str)</a:t>
            </a:r>
          </a:p>
          <a:p>
            <a:pPr lvl="1"/>
            <a:endParaRPr lang="en-US" altLang="zh-CN" sz="1600" dirty="0">
              <a:latin typeface="Noto Sans S Chinese Regular" panose="020B0500000000000000" pitchFamily="34" charset="-122"/>
              <a:ea typeface="Noto Sans S Chinese Regular" panose="020B0500000000000000" pitchFamily="34" charset="-122"/>
            </a:endParaRPr>
          </a:p>
          <a:p>
            <a:pPr marL="457200" lvl="1" indent="0">
              <a:buNone/>
            </a:pPr>
            <a:r>
              <a:rPr lang="en-US" altLang="zh-CN" sz="1600" dirty="0">
                <a:latin typeface="Noto Sans S Chinese Regular" panose="020B0500000000000000" pitchFamily="34" charset="-122"/>
                <a:ea typeface="Noto Sans S Chinese Regular" panose="020B0500000000000000" pitchFamily="34" charset="-122"/>
              </a:rPr>
              <a:t>	</a:t>
            </a:r>
          </a:p>
          <a:p>
            <a:pPr lvl="1"/>
            <a:r>
              <a:rPr lang="en-US" altLang="zh-CN" sz="1600" dirty="0" err="1">
                <a:latin typeface="Noto Sans S Chinese Regular" panose="020B0500000000000000" pitchFamily="34" charset="-122"/>
                <a:ea typeface="Noto Sans S Chinese Regular" panose="020B0500000000000000" pitchFamily="34" charset="-122"/>
              </a:rPr>
              <a:t>java.lang.StringBuffer</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StringBuffer</a:t>
            </a:r>
            <a:r>
              <a:rPr lang="en-US" altLang="zh-CN" sz="1600" dirty="0">
                <a:latin typeface="Noto Sans S Chinese Regular" panose="020B0500000000000000" pitchFamily="34" charset="-122"/>
                <a:ea typeface="Noto Sans S Chinese Regular" panose="020B0500000000000000" pitchFamily="34" charset="-122"/>
              </a:rPr>
              <a:t> 	append​(String str)</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511158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20180604-EA28-4C95-B1C7-7CAC36A28C52}"/>
              </a:ext>
            </a:extLst>
          </p:cNvPr>
          <p:cNvPicPr>
            <a:picLocks noChangeAspect="1"/>
          </p:cNvPicPr>
          <p:nvPr/>
        </p:nvPicPr>
        <p:blipFill>
          <a:blip r:embed="rId2"/>
          <a:stretch>
            <a:fillRect/>
          </a:stretch>
        </p:blipFill>
        <p:spPr>
          <a:xfrm>
            <a:off x="1106826" y="1769384"/>
            <a:ext cx="6782388" cy="4473328"/>
          </a:xfrm>
          <a:prstGeom prst="rect">
            <a:avLst/>
          </a:prstGeom>
        </p:spPr>
      </p:pic>
    </p:spTree>
    <p:extLst>
      <p:ext uri="{BB962C8B-B14F-4D97-AF65-F5344CB8AC3E}">
        <p14:creationId xmlns:p14="http://schemas.microsoft.com/office/powerpoint/2010/main" val="2086850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中的数组（一维数组、二位数组）</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数组用来存储多个数据，并且创建时指定长度，既可以存储基本数据类型，又可以存储引用数据类型</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一维数组：</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二维数组：</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88666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一、</a:t>
            </a:r>
            <a:r>
              <a:rPr lang="en-US" altLang="zh-CN" sz="2000" dirty="0">
                <a:latin typeface="Noto Sans S Chinese Regular" panose="020B0500000000000000" pitchFamily="34" charset="-122"/>
                <a:ea typeface="Noto Sans S Chinese Regular" panose="020B0500000000000000" pitchFamily="34" charset="-122"/>
              </a:rPr>
              <a:t>API</a:t>
            </a:r>
            <a:r>
              <a:rPr lang="zh-CN" altLang="en-US" sz="2000" dirty="0">
                <a:latin typeface="Noto Sans S Chinese Regular" panose="020B0500000000000000" pitchFamily="34" charset="-122"/>
                <a:ea typeface="Noto Sans S Chinese Regular" panose="020B0500000000000000" pitchFamily="34" charset="-122"/>
              </a:rPr>
              <a:t>的含义与组织</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API(Application Programming Interface) </a:t>
            </a:r>
            <a:r>
              <a:rPr lang="zh-CN" altLang="en-US" sz="1600" dirty="0">
                <a:latin typeface="Noto Sans S Chinese Regular" panose="020B0500000000000000" pitchFamily="34" charset="-122"/>
                <a:ea typeface="Noto Sans S Chinese Regular" panose="020B0500000000000000" pitchFamily="34" charset="-122"/>
              </a:rPr>
              <a:t>应用编程接口</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从</a:t>
            </a:r>
            <a:r>
              <a:rPr lang="en-US" altLang="zh-CN" sz="1600" dirty="0">
                <a:latin typeface="Noto Sans S Chinese Regular" panose="020B0500000000000000" pitchFamily="34" charset="-122"/>
                <a:ea typeface="Noto Sans S Chinese Regular" panose="020B0500000000000000" pitchFamily="34" charset="-122"/>
              </a:rPr>
              <a:t>Java9</a:t>
            </a:r>
            <a:r>
              <a:rPr lang="zh-CN" altLang="en-US" sz="1600" dirty="0">
                <a:latin typeface="Noto Sans S Chinese Regular" panose="020B0500000000000000" pitchFamily="34" charset="-122"/>
                <a:ea typeface="Noto Sans S Chinese Regular" panose="020B0500000000000000" pitchFamily="34" charset="-122"/>
              </a:rPr>
              <a:t>之后，开始引入模块化的技术，对于</a:t>
            </a:r>
            <a:r>
              <a:rPr lang="en-US" altLang="zh-CN" sz="1600" dirty="0">
                <a:latin typeface="Noto Sans S Chinese Regular" panose="020B0500000000000000" pitchFamily="34" charset="-122"/>
                <a:ea typeface="Noto Sans S Chinese Regular" panose="020B0500000000000000" pitchFamily="34" charset="-122"/>
              </a:rPr>
              <a:t>API</a:t>
            </a:r>
            <a:r>
              <a:rPr lang="zh-CN" altLang="en-US" sz="1600" dirty="0">
                <a:latin typeface="Noto Sans S Chinese Regular" panose="020B0500000000000000" pitchFamily="34" charset="-122"/>
                <a:ea typeface="Noto Sans S Chinese Regular" panose="020B0500000000000000" pitchFamily="34" charset="-122"/>
              </a:rPr>
              <a:t>的组织形式也发生了变化</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Java9</a:t>
            </a:r>
            <a:r>
              <a:rPr lang="zh-CN" altLang="en-US" sz="1600" dirty="0">
                <a:latin typeface="Noto Sans S Chinese Regular" panose="020B0500000000000000" pitchFamily="34" charset="-122"/>
                <a:ea typeface="Noto Sans S Chinese Regular" panose="020B0500000000000000" pitchFamily="34" charset="-122"/>
              </a:rPr>
              <a:t>之前，包时最顶层的一种结构，</a:t>
            </a:r>
            <a:r>
              <a:rPr lang="en-US" altLang="zh-CN" sz="1600" dirty="0">
                <a:latin typeface="Noto Sans S Chinese Regular" panose="020B0500000000000000" pitchFamily="34" charset="-122"/>
                <a:ea typeface="Noto Sans S Chinese Regular" panose="020B0500000000000000" pitchFamily="34" charset="-122"/>
              </a:rPr>
              <a:t>API</a:t>
            </a:r>
            <a:r>
              <a:rPr lang="zh-CN" altLang="en-US" sz="1600" dirty="0">
                <a:latin typeface="Noto Sans S Chinese Regular" panose="020B0500000000000000" pitchFamily="34" charset="-122"/>
                <a:ea typeface="Noto Sans S Chinese Regular" panose="020B0500000000000000" pitchFamily="34" charset="-122"/>
              </a:rPr>
              <a:t>中包含了多个包，每个包代表了不同的作用</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Java9</a:t>
            </a:r>
            <a:r>
              <a:rPr lang="zh-CN" altLang="en-US" sz="1600" dirty="0">
                <a:latin typeface="Noto Sans S Chinese Regular" panose="020B0500000000000000" pitchFamily="34" charset="-122"/>
                <a:ea typeface="Noto Sans S Chinese Regular" panose="020B0500000000000000" pitchFamily="34" charset="-122"/>
              </a:rPr>
              <a:t>之后，在包之上又增加了一层，也就是模块，将不同的</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类划分到不同的</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包中，再将不同的</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包划分到不同的模块中。</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887918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3F676160-ADC4-45DF-974B-A16EFC115446}"/>
              </a:ext>
            </a:extLst>
          </p:cNvPr>
          <p:cNvPicPr>
            <a:picLocks noChangeAspect="1"/>
          </p:cNvPicPr>
          <p:nvPr/>
        </p:nvPicPr>
        <p:blipFill>
          <a:blip r:embed="rId2"/>
          <a:stretch>
            <a:fillRect/>
          </a:stretch>
        </p:blipFill>
        <p:spPr>
          <a:xfrm>
            <a:off x="838200" y="949694"/>
            <a:ext cx="5166808" cy="5875529"/>
          </a:xfrm>
          <a:prstGeom prst="rect">
            <a:avLst/>
          </a:prstGeom>
        </p:spPr>
      </p:pic>
      <p:pic>
        <p:nvPicPr>
          <p:cNvPr id="7" name="图片 6">
            <a:extLst>
              <a:ext uri="{FF2B5EF4-FFF2-40B4-BE49-F238E27FC236}">
                <a16:creationId xmlns:a16="http://schemas.microsoft.com/office/drawing/2014/main" id="{B179DA36-5F7A-4F07-A41C-B579BD450401}"/>
              </a:ext>
            </a:extLst>
          </p:cNvPr>
          <p:cNvPicPr>
            <a:picLocks noChangeAspect="1"/>
          </p:cNvPicPr>
          <p:nvPr/>
        </p:nvPicPr>
        <p:blipFill>
          <a:blip r:embed="rId3"/>
          <a:stretch>
            <a:fillRect/>
          </a:stretch>
        </p:blipFill>
        <p:spPr>
          <a:xfrm>
            <a:off x="6106519" y="949694"/>
            <a:ext cx="5281118" cy="2225233"/>
          </a:xfrm>
          <a:prstGeom prst="rect">
            <a:avLst/>
          </a:prstGeom>
        </p:spPr>
      </p:pic>
    </p:spTree>
    <p:extLst>
      <p:ext uri="{BB962C8B-B14F-4D97-AF65-F5344CB8AC3E}">
        <p14:creationId xmlns:p14="http://schemas.microsoft.com/office/powerpoint/2010/main" val="732643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java.util.Arrays</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static int 	</a:t>
            </a:r>
            <a:r>
              <a:rPr lang="en-US" altLang="zh-CN" sz="1600" dirty="0" err="1">
                <a:latin typeface="Noto Sans S Chinese Regular" panose="020B0500000000000000" pitchFamily="34" charset="-122"/>
                <a:ea typeface="Noto Sans S Chinese Regular" panose="020B0500000000000000" pitchFamily="34" charset="-122"/>
              </a:rPr>
              <a:t>binarySearch</a:t>
            </a:r>
            <a:r>
              <a:rPr lang="en-US" altLang="zh-CN" sz="1600" dirty="0">
                <a:latin typeface="Noto Sans S Chinese Regular" panose="020B0500000000000000" pitchFamily="34" charset="-122"/>
                <a:ea typeface="Noto Sans S Chinese Regular" panose="020B0500000000000000" pitchFamily="34" charset="-122"/>
              </a:rPr>
              <a:t>​(int[] a, int key)</a:t>
            </a:r>
          </a:p>
          <a:p>
            <a:pPr lvl="1"/>
            <a:r>
              <a:rPr lang="en-US" altLang="zh-CN" sz="1600" dirty="0">
                <a:latin typeface="Noto Sans S Chinese Regular" panose="020B0500000000000000" pitchFamily="34" charset="-122"/>
                <a:ea typeface="Noto Sans S Chinese Regular" panose="020B0500000000000000" pitchFamily="34" charset="-122"/>
              </a:rPr>
              <a:t>	static int 	</a:t>
            </a:r>
            <a:r>
              <a:rPr lang="en-US" altLang="zh-CN" sz="1600" dirty="0" err="1">
                <a:latin typeface="Noto Sans S Chinese Regular" panose="020B0500000000000000" pitchFamily="34" charset="-122"/>
                <a:ea typeface="Noto Sans S Chinese Regular" panose="020B0500000000000000" pitchFamily="34" charset="-122"/>
              </a:rPr>
              <a:t>binarySearch</a:t>
            </a:r>
            <a:r>
              <a:rPr lang="en-US" altLang="zh-CN" sz="1600" dirty="0">
                <a:latin typeface="Noto Sans S Chinese Regular" panose="020B0500000000000000" pitchFamily="34" charset="-122"/>
                <a:ea typeface="Noto Sans S Chinese Regular" panose="020B0500000000000000" pitchFamily="34" charset="-122"/>
              </a:rPr>
              <a:t>​(int[] a, int </a:t>
            </a:r>
            <a:r>
              <a:rPr lang="en-US" altLang="zh-CN" sz="1600" dirty="0" err="1">
                <a:latin typeface="Noto Sans S Chinese Regular" panose="020B0500000000000000" pitchFamily="34" charset="-122"/>
                <a:ea typeface="Noto Sans S Chinese Regular" panose="020B0500000000000000" pitchFamily="34" charset="-122"/>
              </a:rPr>
              <a:t>fromIndex</a:t>
            </a:r>
            <a:r>
              <a:rPr lang="en-US" altLang="zh-CN" sz="1600" dirty="0">
                <a:latin typeface="Noto Sans S Chinese Regular" panose="020B0500000000000000" pitchFamily="34" charset="-122"/>
                <a:ea typeface="Noto Sans S Chinese Regular" panose="020B0500000000000000" pitchFamily="34" charset="-122"/>
              </a:rPr>
              <a:t>, int </a:t>
            </a:r>
            <a:r>
              <a:rPr lang="en-US" altLang="zh-CN" sz="1600" dirty="0" err="1">
                <a:latin typeface="Noto Sans S Chinese Regular" panose="020B0500000000000000" pitchFamily="34" charset="-122"/>
                <a:ea typeface="Noto Sans S Chinese Regular" panose="020B0500000000000000" pitchFamily="34" charset="-122"/>
              </a:rPr>
              <a:t>toIndex</a:t>
            </a:r>
            <a:r>
              <a:rPr lang="en-US" altLang="zh-CN" sz="1600" dirty="0">
                <a:latin typeface="Noto Sans S Chinese Regular" panose="020B0500000000000000" pitchFamily="34" charset="-122"/>
                <a:ea typeface="Noto Sans S Chinese Regular" panose="020B0500000000000000" pitchFamily="34" charset="-122"/>
              </a:rPr>
              <a:t>, int key)</a:t>
            </a:r>
          </a:p>
          <a:p>
            <a:pPr lvl="1"/>
            <a:r>
              <a:rPr lang="en-US" altLang="zh-CN" sz="1600" dirty="0">
                <a:latin typeface="Noto Sans S Chinese Regular" panose="020B0500000000000000" pitchFamily="34" charset="-122"/>
                <a:ea typeface="Noto Sans S Chinese Regular" panose="020B0500000000000000" pitchFamily="34" charset="-122"/>
              </a:rPr>
              <a:t>	static int 	</a:t>
            </a:r>
            <a:r>
              <a:rPr lang="en-US" altLang="zh-CN" sz="1600" dirty="0" err="1">
                <a:latin typeface="Noto Sans S Chinese Regular" panose="020B0500000000000000" pitchFamily="34" charset="-122"/>
                <a:ea typeface="Noto Sans S Chinese Regular" panose="020B0500000000000000" pitchFamily="34" charset="-122"/>
              </a:rPr>
              <a:t>binarySearch</a:t>
            </a:r>
            <a:r>
              <a:rPr lang="en-US" altLang="zh-CN" sz="1600" dirty="0">
                <a:latin typeface="Noto Sans S Chinese Regular" panose="020B0500000000000000" pitchFamily="34" charset="-122"/>
                <a:ea typeface="Noto Sans S Chinese Regular" panose="020B0500000000000000" pitchFamily="34" charset="-122"/>
              </a:rPr>
              <a:t>​(Object[] a, Object key)</a:t>
            </a:r>
          </a:p>
          <a:p>
            <a:pPr lvl="1"/>
            <a:r>
              <a:rPr lang="en-US" altLang="zh-CN" sz="1600" dirty="0">
                <a:latin typeface="Noto Sans S Chinese Regular" panose="020B0500000000000000" pitchFamily="34" charset="-122"/>
                <a:ea typeface="Noto Sans S Chinese Regular" panose="020B0500000000000000" pitchFamily="34" charset="-122"/>
              </a:rPr>
              <a:t>	static int 	compare​(int[] a, int[] b)</a:t>
            </a:r>
          </a:p>
          <a:p>
            <a:pPr lvl="1"/>
            <a:r>
              <a:rPr lang="en-US" altLang="zh-CN" sz="1600" dirty="0">
                <a:latin typeface="Noto Sans S Chinese Regular" panose="020B0500000000000000" pitchFamily="34" charset="-122"/>
                <a:ea typeface="Noto Sans S Chinese Regular" panose="020B0500000000000000" pitchFamily="34" charset="-122"/>
              </a:rPr>
              <a:t>	static &lt;T extends Comparable&lt;? super T&gt;&gt; int 	compare​(T[] a, T[] b)</a:t>
            </a:r>
          </a:p>
          <a:p>
            <a:pPr lvl="1"/>
            <a:r>
              <a:rPr lang="en-US" altLang="zh-CN" sz="1600" dirty="0">
                <a:latin typeface="Noto Sans S Chinese Regular" panose="020B0500000000000000" pitchFamily="34" charset="-122"/>
                <a:ea typeface="Noto Sans S Chinese Regular" panose="020B0500000000000000" pitchFamily="34" charset="-122"/>
              </a:rPr>
              <a:t>	static &lt;T&gt; int 	compare​(T[] a, T[] b, Comparator&lt;? super T&gt; </a:t>
            </a:r>
            <a:r>
              <a:rPr lang="en-US" altLang="zh-CN" sz="1600" dirty="0" err="1">
                <a:latin typeface="Noto Sans S Chinese Regular" panose="020B0500000000000000" pitchFamily="34" charset="-122"/>
                <a:ea typeface="Noto Sans S Chinese Regular" panose="020B0500000000000000" pitchFamily="34" charset="-122"/>
              </a:rPr>
              <a:t>cmp</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static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copyOf</a:t>
            </a:r>
            <a:r>
              <a:rPr lang="en-US" altLang="zh-CN" sz="1600" dirty="0">
                <a:latin typeface="Noto Sans S Chinese Regular" panose="020B0500000000000000" pitchFamily="34" charset="-122"/>
                <a:ea typeface="Noto Sans S Chinese Regular" panose="020B0500000000000000" pitchFamily="34" charset="-122"/>
              </a:rPr>
              <a:t>​(</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original, int </a:t>
            </a:r>
            <a:r>
              <a:rPr lang="en-US" altLang="zh-CN" sz="1600" dirty="0" err="1">
                <a:latin typeface="Noto Sans S Chinese Regular" panose="020B0500000000000000" pitchFamily="34" charset="-122"/>
                <a:ea typeface="Noto Sans S Chinese Regular" panose="020B0500000000000000" pitchFamily="34" charset="-122"/>
              </a:rPr>
              <a:t>newLength</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static &lt;T&gt; T[] 	</a:t>
            </a:r>
            <a:r>
              <a:rPr lang="en-US" altLang="zh-CN" sz="1600" dirty="0" err="1">
                <a:latin typeface="Noto Sans S Chinese Regular" panose="020B0500000000000000" pitchFamily="34" charset="-122"/>
                <a:ea typeface="Noto Sans S Chinese Regular" panose="020B0500000000000000" pitchFamily="34" charset="-122"/>
              </a:rPr>
              <a:t>copyOf</a:t>
            </a:r>
            <a:r>
              <a:rPr lang="en-US" altLang="zh-CN" sz="1600" dirty="0">
                <a:latin typeface="Noto Sans S Chinese Regular" panose="020B0500000000000000" pitchFamily="34" charset="-122"/>
                <a:ea typeface="Noto Sans S Chinese Regular" panose="020B0500000000000000" pitchFamily="34" charset="-122"/>
              </a:rPr>
              <a:t>​(T[] original, int </a:t>
            </a:r>
            <a:r>
              <a:rPr lang="en-US" altLang="zh-CN" sz="1600" dirty="0" err="1">
                <a:latin typeface="Noto Sans S Chinese Regular" panose="020B0500000000000000" pitchFamily="34" charset="-122"/>
                <a:ea typeface="Noto Sans S Chinese Regular" panose="020B0500000000000000" pitchFamily="34" charset="-122"/>
              </a:rPr>
              <a:t>newLength</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static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deepEquals</a:t>
            </a:r>
            <a:r>
              <a:rPr lang="en-US" altLang="zh-CN" sz="1600" dirty="0">
                <a:latin typeface="Noto Sans S Chinese Regular" panose="020B0500000000000000" pitchFamily="34" charset="-122"/>
                <a:ea typeface="Noto Sans S Chinese Regular" panose="020B0500000000000000" pitchFamily="34" charset="-122"/>
              </a:rPr>
              <a:t>​(Object[] a1, Object[] a2)</a:t>
            </a:r>
          </a:p>
          <a:p>
            <a:pPr lvl="1"/>
            <a:r>
              <a:rPr lang="en-US" altLang="zh-CN" sz="1600" dirty="0">
                <a:latin typeface="Noto Sans S Chinese Regular" panose="020B0500000000000000" pitchFamily="34" charset="-122"/>
                <a:ea typeface="Noto Sans S Chinese Regular" panose="020B0500000000000000" pitchFamily="34" charset="-122"/>
              </a:rPr>
              <a:t>	static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equals​(int[] a, int[] a2)</a:t>
            </a:r>
          </a:p>
          <a:p>
            <a:pPr lvl="1"/>
            <a:r>
              <a:rPr lang="en-US" altLang="zh-CN" sz="1600" dirty="0">
                <a:latin typeface="Noto Sans S Chinese Regular" panose="020B0500000000000000" pitchFamily="34" charset="-122"/>
                <a:ea typeface="Noto Sans S Chinese Regular" panose="020B0500000000000000" pitchFamily="34" charset="-122"/>
              </a:rPr>
              <a:t>	static </a:t>
            </a:r>
            <a:r>
              <a:rPr lang="en-US" altLang="zh-CN" sz="1600" dirty="0" err="1">
                <a:latin typeface="Noto Sans S Chinese Regular" panose="020B0500000000000000" pitchFamily="34" charset="-122"/>
                <a:ea typeface="Noto Sans S Chinese Regular" panose="020B0500000000000000" pitchFamily="34" charset="-122"/>
              </a:rPr>
              <a:t>boolean</a:t>
            </a:r>
            <a:r>
              <a:rPr lang="en-US" altLang="zh-CN" sz="1600" dirty="0">
                <a:latin typeface="Noto Sans S Chinese Regular" panose="020B0500000000000000" pitchFamily="34" charset="-122"/>
                <a:ea typeface="Noto Sans S Chinese Regular" panose="020B0500000000000000" pitchFamily="34" charset="-122"/>
              </a:rPr>
              <a:t> 	equals​(Object[] a, Object[] a2)</a:t>
            </a:r>
          </a:p>
          <a:p>
            <a:pPr lvl="1"/>
            <a:r>
              <a:rPr lang="en-US" altLang="zh-CN" sz="1600" dirty="0">
                <a:latin typeface="Noto Sans S Chinese Regular" panose="020B0500000000000000" pitchFamily="34" charset="-122"/>
                <a:ea typeface="Noto Sans S Chinese Regular" panose="020B0500000000000000" pitchFamily="34" charset="-122"/>
              </a:rPr>
              <a:t>	static void 	sort​(Object[] a)</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2809803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8083A465-ABE5-40EF-B220-81B6838D94C5}"/>
              </a:ext>
            </a:extLst>
          </p:cNvPr>
          <p:cNvPicPr>
            <a:picLocks noChangeAspect="1"/>
          </p:cNvPicPr>
          <p:nvPr/>
        </p:nvPicPr>
        <p:blipFill>
          <a:blip r:embed="rId2"/>
          <a:stretch>
            <a:fillRect/>
          </a:stretch>
        </p:blipFill>
        <p:spPr>
          <a:xfrm>
            <a:off x="838200" y="1036948"/>
            <a:ext cx="10158340" cy="5265876"/>
          </a:xfrm>
          <a:prstGeom prst="rect">
            <a:avLst/>
          </a:prstGeom>
        </p:spPr>
      </p:pic>
    </p:spTree>
    <p:extLst>
      <p:ext uri="{BB962C8B-B14F-4D97-AF65-F5344CB8AC3E}">
        <p14:creationId xmlns:p14="http://schemas.microsoft.com/office/powerpoint/2010/main" val="4152630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8917F7AD-2951-44D8-B434-47B73C78B2E5}"/>
              </a:ext>
            </a:extLst>
          </p:cNvPr>
          <p:cNvPicPr>
            <a:picLocks noChangeAspect="1"/>
          </p:cNvPicPr>
          <p:nvPr/>
        </p:nvPicPr>
        <p:blipFill>
          <a:blip r:embed="rId2"/>
          <a:stretch>
            <a:fillRect/>
          </a:stretch>
        </p:blipFill>
        <p:spPr>
          <a:xfrm>
            <a:off x="838200" y="1388744"/>
            <a:ext cx="9944962" cy="4701947"/>
          </a:xfrm>
          <a:prstGeom prst="rect">
            <a:avLst/>
          </a:prstGeom>
        </p:spPr>
      </p:pic>
    </p:spTree>
    <p:extLst>
      <p:ext uri="{BB962C8B-B14F-4D97-AF65-F5344CB8AC3E}">
        <p14:creationId xmlns:p14="http://schemas.microsoft.com/office/powerpoint/2010/main" val="315685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618923B6-1FB7-4BF5-8B06-F317FE11A5B3}"/>
              </a:ext>
            </a:extLst>
          </p:cNvPr>
          <p:cNvPicPr>
            <a:picLocks noChangeAspect="1"/>
          </p:cNvPicPr>
          <p:nvPr/>
        </p:nvPicPr>
        <p:blipFill>
          <a:blip r:embed="rId2"/>
          <a:stretch>
            <a:fillRect/>
          </a:stretch>
        </p:blipFill>
        <p:spPr>
          <a:xfrm>
            <a:off x="838200" y="1036948"/>
            <a:ext cx="6401355" cy="5715495"/>
          </a:xfrm>
          <a:prstGeom prst="rect">
            <a:avLst/>
          </a:prstGeom>
        </p:spPr>
      </p:pic>
      <p:pic>
        <p:nvPicPr>
          <p:cNvPr id="6" name="图片 5">
            <a:extLst>
              <a:ext uri="{FF2B5EF4-FFF2-40B4-BE49-F238E27FC236}">
                <a16:creationId xmlns:a16="http://schemas.microsoft.com/office/drawing/2014/main" id="{7221CFA4-2593-4B6D-8925-46B359A835FD}"/>
              </a:ext>
            </a:extLst>
          </p:cNvPr>
          <p:cNvPicPr>
            <a:picLocks noChangeAspect="1"/>
          </p:cNvPicPr>
          <p:nvPr/>
        </p:nvPicPr>
        <p:blipFill>
          <a:blip r:embed="rId3"/>
          <a:stretch>
            <a:fillRect/>
          </a:stretch>
        </p:blipFill>
        <p:spPr>
          <a:xfrm>
            <a:off x="5570133" y="1036948"/>
            <a:ext cx="6271803" cy="2720576"/>
          </a:xfrm>
          <a:prstGeom prst="rect">
            <a:avLst/>
          </a:prstGeom>
        </p:spPr>
      </p:pic>
    </p:spTree>
    <p:extLst>
      <p:ext uri="{BB962C8B-B14F-4D97-AF65-F5344CB8AC3E}">
        <p14:creationId xmlns:p14="http://schemas.microsoft.com/office/powerpoint/2010/main" val="1268173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7C0CE325-C382-46BE-97F5-FB89F3930173}"/>
              </a:ext>
            </a:extLst>
          </p:cNvPr>
          <p:cNvPicPr>
            <a:picLocks noChangeAspect="1"/>
          </p:cNvPicPr>
          <p:nvPr/>
        </p:nvPicPr>
        <p:blipFill>
          <a:blip r:embed="rId2"/>
          <a:stretch>
            <a:fillRect/>
          </a:stretch>
        </p:blipFill>
        <p:spPr>
          <a:xfrm>
            <a:off x="838200" y="1042007"/>
            <a:ext cx="7848265" cy="5815993"/>
          </a:xfrm>
          <a:prstGeom prst="rect">
            <a:avLst/>
          </a:prstGeom>
        </p:spPr>
      </p:pic>
    </p:spTree>
    <p:extLst>
      <p:ext uri="{BB962C8B-B14F-4D97-AF65-F5344CB8AC3E}">
        <p14:creationId xmlns:p14="http://schemas.microsoft.com/office/powerpoint/2010/main" val="1546001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4B812516-879B-44D1-8979-FA6DD61A1F7C}"/>
              </a:ext>
            </a:extLst>
          </p:cNvPr>
          <p:cNvPicPr>
            <a:picLocks noChangeAspect="1"/>
          </p:cNvPicPr>
          <p:nvPr/>
        </p:nvPicPr>
        <p:blipFill>
          <a:blip r:embed="rId2"/>
          <a:stretch>
            <a:fillRect/>
          </a:stretch>
        </p:blipFill>
        <p:spPr>
          <a:xfrm>
            <a:off x="838200" y="1185894"/>
            <a:ext cx="4884843" cy="4610500"/>
          </a:xfrm>
          <a:prstGeom prst="rect">
            <a:avLst/>
          </a:prstGeom>
        </p:spPr>
      </p:pic>
    </p:spTree>
    <p:extLst>
      <p:ext uri="{BB962C8B-B14F-4D97-AF65-F5344CB8AC3E}">
        <p14:creationId xmlns:p14="http://schemas.microsoft.com/office/powerpoint/2010/main" val="387060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B0949F67-8098-4466-BC0E-6BB810A2413D}"/>
              </a:ext>
            </a:extLst>
          </p:cNvPr>
          <p:cNvPicPr>
            <a:picLocks noChangeAspect="1"/>
          </p:cNvPicPr>
          <p:nvPr/>
        </p:nvPicPr>
        <p:blipFill>
          <a:blip r:embed="rId2"/>
          <a:stretch>
            <a:fillRect/>
          </a:stretch>
        </p:blipFill>
        <p:spPr>
          <a:xfrm>
            <a:off x="838200" y="1011590"/>
            <a:ext cx="9260892" cy="5751737"/>
          </a:xfrm>
          <a:prstGeom prst="rect">
            <a:avLst/>
          </a:prstGeom>
        </p:spPr>
      </p:pic>
    </p:spTree>
    <p:extLst>
      <p:ext uri="{BB962C8B-B14F-4D97-AF65-F5344CB8AC3E}">
        <p14:creationId xmlns:p14="http://schemas.microsoft.com/office/powerpoint/2010/main" val="4032988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7285BEFF-1CEF-4551-A28A-58617E86F0A2}"/>
              </a:ext>
            </a:extLst>
          </p:cNvPr>
          <p:cNvPicPr>
            <a:picLocks noChangeAspect="1"/>
          </p:cNvPicPr>
          <p:nvPr/>
        </p:nvPicPr>
        <p:blipFill>
          <a:blip r:embed="rId2"/>
          <a:stretch>
            <a:fillRect/>
          </a:stretch>
        </p:blipFill>
        <p:spPr>
          <a:xfrm>
            <a:off x="838200" y="1282045"/>
            <a:ext cx="5723116" cy="2933954"/>
          </a:xfrm>
          <a:prstGeom prst="rect">
            <a:avLst/>
          </a:prstGeom>
        </p:spPr>
      </p:pic>
    </p:spTree>
    <p:extLst>
      <p:ext uri="{BB962C8B-B14F-4D97-AF65-F5344CB8AC3E}">
        <p14:creationId xmlns:p14="http://schemas.microsoft.com/office/powerpoint/2010/main" val="878945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深拷贝与浅拷贝</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对于</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的数据类型来说，分为基本数据类型、引用数据类型</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对于基本数据类型来说，无论是浅拷贝还是深拷贝，都会复制一份对应的数据，重新开辟一块内存</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对于引用数据类型来说，浅拷贝与深拷贝是不同的</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浅拷贝：拷贝过程中不会开辟新的内存，只是在栈中开辟了一个引用变量，但是其中的值，在拷贝前后是</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相同的，也就是指向了同一块内存地址。</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深拷贝：拷贝过程中会开辟新的内存，并将新开辟的内存赋值给在栈中新创建的引用变量，前后两个引用</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变量分别指向不同的内存区域，但是各自内存区域中的值是相同的。</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如果一个引用数据类型内部仍然还有引用数据类型，那么这个</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类也同样需要进行深拷贝操作</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实现接口：</a:t>
            </a:r>
            <a:r>
              <a:rPr lang="en-US" altLang="zh-CN" sz="1600" dirty="0">
                <a:latin typeface="Noto Sans S Chinese Regular" panose="020B0500000000000000" pitchFamily="34" charset="-122"/>
                <a:ea typeface="Noto Sans S Chinese Regular" panose="020B0500000000000000" pitchFamily="34" charset="-122"/>
              </a:rPr>
              <a:t>Cloneable</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44410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B654787E-A13F-4B60-AE13-6D00273EA06E}"/>
              </a:ext>
            </a:extLst>
          </p:cNvPr>
          <p:cNvPicPr>
            <a:picLocks noChangeAspect="1"/>
          </p:cNvPicPr>
          <p:nvPr/>
        </p:nvPicPr>
        <p:blipFill>
          <a:blip r:embed="rId2"/>
          <a:stretch>
            <a:fillRect/>
          </a:stretch>
        </p:blipFill>
        <p:spPr>
          <a:xfrm>
            <a:off x="923278" y="1036948"/>
            <a:ext cx="9959676" cy="5468990"/>
          </a:xfrm>
          <a:prstGeom prst="rect">
            <a:avLst/>
          </a:prstGeom>
        </p:spPr>
      </p:pic>
    </p:spTree>
    <p:extLst>
      <p:ext uri="{BB962C8B-B14F-4D97-AF65-F5344CB8AC3E}">
        <p14:creationId xmlns:p14="http://schemas.microsoft.com/office/powerpoint/2010/main" val="3045796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DBDEDFC3-0A87-4159-BF4E-FE474C044C16}"/>
              </a:ext>
            </a:extLst>
          </p:cNvPr>
          <p:cNvPicPr>
            <a:picLocks noChangeAspect="1"/>
          </p:cNvPicPr>
          <p:nvPr/>
        </p:nvPicPr>
        <p:blipFill>
          <a:blip r:embed="rId2"/>
          <a:stretch>
            <a:fillRect/>
          </a:stretch>
        </p:blipFill>
        <p:spPr>
          <a:xfrm>
            <a:off x="838200" y="997093"/>
            <a:ext cx="5732960" cy="5495781"/>
          </a:xfrm>
          <a:prstGeom prst="rect">
            <a:avLst/>
          </a:prstGeom>
        </p:spPr>
      </p:pic>
    </p:spTree>
    <p:extLst>
      <p:ext uri="{BB962C8B-B14F-4D97-AF65-F5344CB8AC3E}">
        <p14:creationId xmlns:p14="http://schemas.microsoft.com/office/powerpoint/2010/main" val="343764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DC536254-888E-492D-96AD-F33262CA8498}"/>
              </a:ext>
            </a:extLst>
          </p:cNvPr>
          <p:cNvPicPr>
            <a:picLocks noChangeAspect="1"/>
          </p:cNvPicPr>
          <p:nvPr/>
        </p:nvPicPr>
        <p:blipFill>
          <a:blip r:embed="rId2"/>
          <a:stretch>
            <a:fillRect/>
          </a:stretch>
        </p:blipFill>
        <p:spPr>
          <a:xfrm>
            <a:off x="838200" y="1036948"/>
            <a:ext cx="6282394" cy="5483963"/>
          </a:xfrm>
          <a:prstGeom prst="rect">
            <a:avLst/>
          </a:prstGeom>
        </p:spPr>
      </p:pic>
      <p:pic>
        <p:nvPicPr>
          <p:cNvPr id="6" name="图片 5">
            <a:extLst>
              <a:ext uri="{FF2B5EF4-FFF2-40B4-BE49-F238E27FC236}">
                <a16:creationId xmlns:a16="http://schemas.microsoft.com/office/drawing/2014/main" id="{0A7176E0-F9BF-4C3A-9B3C-0D6A2402C94F}"/>
              </a:ext>
            </a:extLst>
          </p:cNvPr>
          <p:cNvPicPr>
            <a:picLocks noChangeAspect="1"/>
          </p:cNvPicPr>
          <p:nvPr/>
        </p:nvPicPr>
        <p:blipFill>
          <a:blip r:embed="rId3"/>
          <a:stretch>
            <a:fillRect/>
          </a:stretch>
        </p:blipFill>
        <p:spPr>
          <a:xfrm>
            <a:off x="7120594" y="1102332"/>
            <a:ext cx="5041209" cy="2953094"/>
          </a:xfrm>
          <a:prstGeom prst="rect">
            <a:avLst/>
          </a:prstGeom>
        </p:spPr>
      </p:pic>
    </p:spTree>
    <p:extLst>
      <p:ext uri="{BB962C8B-B14F-4D97-AF65-F5344CB8AC3E}">
        <p14:creationId xmlns:p14="http://schemas.microsoft.com/office/powerpoint/2010/main" val="2824289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err="1">
                <a:latin typeface="Noto Sans S Chinese Regular" panose="020B0500000000000000" pitchFamily="34" charset="-122"/>
                <a:ea typeface="Noto Sans S Chinese Regular" panose="020B0500000000000000" pitchFamily="34" charset="-122"/>
              </a:rPr>
              <a:t>java.lang.Object</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C181BA6A-BF73-4876-BA3E-D614C3C50719}"/>
              </a:ext>
            </a:extLst>
          </p:cNvPr>
          <p:cNvPicPr>
            <a:picLocks noChangeAspect="1"/>
          </p:cNvPicPr>
          <p:nvPr/>
        </p:nvPicPr>
        <p:blipFill>
          <a:blip r:embed="rId2"/>
          <a:stretch>
            <a:fillRect/>
          </a:stretch>
        </p:blipFill>
        <p:spPr>
          <a:xfrm>
            <a:off x="0" y="1833324"/>
            <a:ext cx="12192000" cy="4469735"/>
          </a:xfrm>
          <a:prstGeom prst="rect">
            <a:avLst/>
          </a:prstGeom>
        </p:spPr>
      </p:pic>
    </p:spTree>
    <p:extLst>
      <p:ext uri="{BB962C8B-B14F-4D97-AF65-F5344CB8AC3E}">
        <p14:creationId xmlns:p14="http://schemas.microsoft.com/office/powerpoint/2010/main" val="2892812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三、数据结构基础知识</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数据结构（</a:t>
            </a:r>
            <a:r>
              <a:rPr lang="en-US" altLang="zh-CN" sz="1600" dirty="0">
                <a:latin typeface="Noto Sans S Chinese Regular" panose="020B0500000000000000" pitchFamily="34" charset="-122"/>
                <a:ea typeface="Noto Sans S Chinese Regular" panose="020B0500000000000000" pitchFamily="34" charset="-122"/>
              </a:rPr>
              <a:t>Data Structure</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对于按照一定规则组织在一起的数据元素的基本信息的描述。</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数据（</a:t>
            </a:r>
            <a:r>
              <a:rPr lang="en-US" altLang="zh-CN" sz="1600" dirty="0">
                <a:latin typeface="Noto Sans S Chinese Regular" panose="020B0500000000000000" pitchFamily="34" charset="-122"/>
                <a:ea typeface="Noto Sans S Chinese Regular" panose="020B0500000000000000" pitchFamily="34" charset="-122"/>
              </a:rPr>
              <a:t>Data</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对客观事物的符号表示，在计算机科学中是指能够输入到计算机中并被计算机处理的符号的总称。</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数据元素（</a:t>
            </a:r>
            <a:r>
              <a:rPr lang="en-US" altLang="zh-CN" sz="1600" dirty="0">
                <a:latin typeface="Noto Sans S Chinese Regular" panose="020B0500000000000000" pitchFamily="34" charset="-122"/>
                <a:ea typeface="Noto Sans S Chinese Regular" panose="020B0500000000000000" pitchFamily="34" charset="-122"/>
              </a:rPr>
              <a:t>Data Element</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数据的基本单位，在计算机程序中通常作为一个整体进行考虑或者处理。</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数据项（</a:t>
            </a:r>
            <a:r>
              <a:rPr lang="en-US" altLang="zh-CN" sz="1600" dirty="0">
                <a:latin typeface="Noto Sans S Chinese Regular" panose="020B0500000000000000" pitchFamily="34" charset="-122"/>
                <a:ea typeface="Noto Sans S Chinese Regular" panose="020B0500000000000000" pitchFamily="34" charset="-122"/>
              </a:rPr>
              <a:t>Data Item</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一个数据元素由若干个数据项组成，数据项是数据元素的组成成分。数据项是数据不可分割的最小</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单位。</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数据对象（</a:t>
            </a:r>
            <a:r>
              <a:rPr lang="en-US" altLang="zh-CN" sz="1600" dirty="0">
                <a:latin typeface="Noto Sans S Chinese Regular" panose="020B0500000000000000" pitchFamily="34" charset="-122"/>
                <a:ea typeface="Noto Sans S Chinese Regular" panose="020B0500000000000000" pitchFamily="34" charset="-122"/>
              </a:rPr>
              <a:t>Data Object</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性质相同的数据元素的集合，是数据的一个子集。</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2213580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24830964-7E8F-4225-B715-85B0AE79A093}"/>
              </a:ext>
            </a:extLst>
          </p:cNvPr>
          <p:cNvPicPr>
            <a:picLocks noChangeAspect="1"/>
          </p:cNvPicPr>
          <p:nvPr/>
        </p:nvPicPr>
        <p:blipFill>
          <a:blip r:embed="rId2"/>
          <a:stretch>
            <a:fillRect/>
          </a:stretch>
        </p:blipFill>
        <p:spPr>
          <a:xfrm>
            <a:off x="838200" y="1196747"/>
            <a:ext cx="4816257" cy="1928027"/>
          </a:xfrm>
          <a:prstGeom prst="rect">
            <a:avLst/>
          </a:prstGeom>
        </p:spPr>
      </p:pic>
    </p:spTree>
    <p:extLst>
      <p:ext uri="{BB962C8B-B14F-4D97-AF65-F5344CB8AC3E}">
        <p14:creationId xmlns:p14="http://schemas.microsoft.com/office/powerpoint/2010/main" val="762279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数据结构从哪些角度来描述？</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想要描述好一种数据结构，主要从三个方面来描述即可</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1</a:t>
            </a:r>
            <a:r>
              <a:rPr lang="zh-CN" altLang="en-US" sz="1600" dirty="0">
                <a:latin typeface="Noto Sans S Chinese Regular" panose="020B0500000000000000" pitchFamily="34" charset="-122"/>
                <a:ea typeface="Noto Sans S Chinese Regular" panose="020B0500000000000000" pitchFamily="34" charset="-122"/>
              </a:rPr>
              <a:t>、数据本身的特征 </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2</a:t>
            </a:r>
            <a:r>
              <a:rPr lang="zh-CN" altLang="en-US" sz="1600" dirty="0">
                <a:latin typeface="Noto Sans S Chinese Regular" panose="020B0500000000000000" pitchFamily="34" charset="-122"/>
                <a:ea typeface="Noto Sans S Chinese Regular" panose="020B0500000000000000" pitchFamily="34" charset="-122"/>
              </a:rPr>
              <a:t>、多个数据之间的彼此关系</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3</a:t>
            </a:r>
            <a:r>
              <a:rPr lang="zh-CN" altLang="en-US" sz="1600" dirty="0">
                <a:latin typeface="Noto Sans S Chinese Regular" panose="020B0500000000000000" pitchFamily="34" charset="-122"/>
                <a:ea typeface="Noto Sans S Chinese Regular" panose="020B0500000000000000" pitchFamily="34" charset="-122"/>
              </a:rPr>
              <a:t>、当前结构支持的操作</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770774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数据本身的特征</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索引存储：</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索引存储是针对数据内容的存储设计，不强调关系，索引存储主要面向查找操作。</a:t>
            </a:r>
          </a:p>
          <a:p>
            <a:pPr lvl="1"/>
            <a:r>
              <a:rPr lang="zh-CN" altLang="en-US" sz="1600" dirty="0">
                <a:latin typeface="Noto Sans S Chinese Regular" panose="020B0500000000000000" pitchFamily="34" charset="-122"/>
                <a:ea typeface="Noto Sans S Chinese Regular" panose="020B0500000000000000" pitchFamily="34" charset="-122"/>
              </a:rPr>
              <a:t>	             在存储节点信息的同时建立附加的索引表，索引表中的每一项都包含：关键字、地址。</a:t>
            </a:r>
          </a:p>
          <a:p>
            <a:pPr lvl="1"/>
            <a:r>
              <a:rPr lang="zh-CN" altLang="en-US" sz="1600" dirty="0">
                <a:latin typeface="Noto Sans S Chinese Regular" panose="020B0500000000000000" pitchFamily="34" charset="-122"/>
                <a:ea typeface="Noto Sans S Chinese Regular" panose="020B0500000000000000" pitchFamily="34" charset="-122"/>
              </a:rPr>
              <a:t>                  关键字是能够唯一标识一个数据元素的数据项，地址是该数据元素的存储位置。</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散列存储：</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又叫哈希存储。也是针对数据内容的存储设计，不强调关系。</a:t>
            </a:r>
          </a:p>
          <a:p>
            <a:pPr lvl="1"/>
            <a:r>
              <a:rPr lang="zh-CN" altLang="en-US" sz="1600" dirty="0">
                <a:latin typeface="Noto Sans S Chinese Regular" panose="020B0500000000000000" pitchFamily="34" charset="-122"/>
                <a:ea typeface="Noto Sans S Chinese Regular" panose="020B0500000000000000" pitchFamily="34" charset="-122"/>
              </a:rPr>
              <a:t>	           以数据元素的关键字的值为自变量，通过散列函数（哈希函数）计算出元素的存储位置。</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2913202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多个数据之间的彼此关系</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顺序存储：</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                  把逻辑上相邻的元素存储在物理位置相邻的存储单元中，节点间的逻辑关系通过存储单元的临近</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                  关系来实现。					</a:t>
            </a:r>
          </a:p>
          <a:p>
            <a:pPr lvl="1"/>
            <a:r>
              <a:rPr lang="zh-CN" altLang="en-US" sz="1600" dirty="0">
                <a:latin typeface="Noto Sans S Chinese Regular" panose="020B0500000000000000" pitchFamily="34" charset="-122"/>
                <a:ea typeface="Noto Sans S Chinese Regular" panose="020B0500000000000000" pitchFamily="34" charset="-122"/>
              </a:rPr>
              <a:t>                  顺序存储结构是一种最基本的存储表示方法，通常借助于高级语言的数组来实现。</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链式存储：</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把逻辑上相邻的元素不要求其物理相邻，元素间的逻辑关系通过相关联的指示来表示。</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链式存储结构通常借助高级语言的指针类型或者引用类型来实现。</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070360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当前结构支持的操作</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运算是对数据的处理，运算与逻辑机构紧密结合，每种逻辑结构都有一个运算的集合。</a:t>
            </a:r>
          </a:p>
          <a:p>
            <a:pPr lvl="1"/>
            <a:r>
              <a:rPr lang="zh-CN" altLang="en-US" sz="1600" dirty="0">
                <a:latin typeface="Noto Sans S Chinese Regular" panose="020B0500000000000000" pitchFamily="34" charset="-122"/>
                <a:ea typeface="Noto Sans S Chinese Regular" panose="020B0500000000000000" pitchFamily="34" charset="-122"/>
              </a:rPr>
              <a:t>运算的种类很多，根据操作的结果，可以分为两类。</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引用型运算：</a:t>
            </a:r>
          </a:p>
          <a:p>
            <a:pPr lvl="1"/>
            <a:r>
              <a:rPr lang="zh-CN" altLang="en-US" sz="1600" dirty="0">
                <a:latin typeface="Noto Sans S Chinese Regular" panose="020B0500000000000000" pitchFamily="34" charset="-122"/>
                <a:ea typeface="Noto Sans S Chinese Regular" panose="020B0500000000000000" pitchFamily="34" charset="-122"/>
              </a:rPr>
              <a:t>                    这类运算不改变数据结构中原有数据元素的状态，只是根据需要读取某些信息。</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加工型运算：</a:t>
            </a:r>
          </a:p>
          <a:p>
            <a:pPr lvl="1"/>
            <a:r>
              <a:rPr lang="zh-CN" altLang="en-US" sz="1600" dirty="0">
                <a:latin typeface="Noto Sans S Chinese Regular" panose="020B0500000000000000" pitchFamily="34" charset="-122"/>
                <a:ea typeface="Noto Sans S Chinese Regular" panose="020B0500000000000000" pitchFamily="34" charset="-122"/>
              </a:rPr>
              <a:t>                   这类运算的结果会改变数据结构中原有的数据的状态，如数据的个数、内容等。</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常用的操作：</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增</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删</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改</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查</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遍历</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265389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85000" lnSpcReduction="20000"/>
          </a:bodyPr>
          <a:lstStyle/>
          <a:p>
            <a:r>
              <a:rPr lang="zh-CN" altLang="en-US" sz="2000" dirty="0">
                <a:latin typeface="Noto Sans S Chinese Regular" panose="020B0500000000000000" pitchFamily="34" charset="-122"/>
                <a:ea typeface="Noto Sans S Chinese Regular" panose="020B0500000000000000" pitchFamily="34" charset="-122"/>
              </a:rPr>
              <a:t>常见的数据结构</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1</a:t>
            </a:r>
            <a:r>
              <a:rPr lang="zh-CN" altLang="en-US" sz="1600" dirty="0">
                <a:latin typeface="Noto Sans S Chinese Regular" panose="020B0500000000000000" pitchFamily="34" charset="-122"/>
                <a:ea typeface="Noto Sans S Chinese Regular" panose="020B0500000000000000" pitchFamily="34" charset="-122"/>
              </a:rPr>
              <a:t>、数组</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a</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的</a:t>
            </a:r>
            <a:r>
              <a:rPr lang="en-US" altLang="zh-CN" sz="1600" dirty="0">
                <a:latin typeface="Noto Sans S Chinese Regular" panose="020B0500000000000000" pitchFamily="34" charset="-122"/>
                <a:ea typeface="Noto Sans S Chinese Regular" panose="020B0500000000000000" pitchFamily="34" charset="-122"/>
              </a:rPr>
              <a:t>API</a:t>
            </a:r>
            <a:r>
              <a:rPr lang="zh-CN" altLang="en-US" sz="1600" dirty="0">
                <a:latin typeface="Noto Sans S Chinese Regular" panose="020B0500000000000000" pitchFamily="34" charset="-122"/>
                <a:ea typeface="Noto Sans S Chinese Regular" panose="020B0500000000000000" pitchFamily="34" charset="-122"/>
              </a:rPr>
              <a:t>实现</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java.util.ArrayList</a:t>
            </a:r>
            <a:r>
              <a:rPr lang="en-US" altLang="zh-CN" sz="1600" dirty="0">
                <a:latin typeface="Noto Sans S Chinese Regular" panose="020B0500000000000000" pitchFamily="34" charset="-122"/>
                <a:ea typeface="Noto Sans S Chinese Regular" panose="020B0500000000000000" pitchFamily="34" charset="-122"/>
              </a:rPr>
              <a:t>&lt;E&gt;</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java.util.Vector</a:t>
            </a:r>
            <a:r>
              <a:rPr lang="en-US" altLang="zh-CN" sz="1600" dirty="0">
                <a:latin typeface="Noto Sans S Chinese Regular" panose="020B0500000000000000" pitchFamily="34" charset="-122"/>
                <a:ea typeface="Noto Sans S Chinese Regular" panose="020B0500000000000000" pitchFamily="34" charset="-122"/>
              </a:rPr>
              <a:t>&lt;E&gt;</a:t>
            </a:r>
          </a:p>
          <a:p>
            <a:pPr lvl="1"/>
            <a:r>
              <a:rPr lang="en-US" altLang="zh-CN" sz="1600" dirty="0">
                <a:latin typeface="Noto Sans S Chinese Regular" panose="020B0500000000000000" pitchFamily="34" charset="-122"/>
                <a:ea typeface="Noto Sans S Chinese Regular" panose="020B0500000000000000" pitchFamily="34" charset="-122"/>
              </a:rPr>
              <a:t>		</a:t>
            </a:r>
          </a:p>
          <a:p>
            <a:pPr lvl="1"/>
            <a:r>
              <a:rPr lang="en-US" altLang="zh-CN" sz="1600" dirty="0">
                <a:latin typeface="Noto Sans S Chinese Regular" panose="020B0500000000000000" pitchFamily="34" charset="-122"/>
                <a:ea typeface="Noto Sans S Chinese Regular" panose="020B0500000000000000" pitchFamily="34" charset="-122"/>
              </a:rPr>
              <a:t>	b</a:t>
            </a:r>
            <a:r>
              <a:rPr lang="zh-CN" altLang="en-US" sz="1600" dirty="0">
                <a:latin typeface="Noto Sans S Chinese Regular" panose="020B0500000000000000" pitchFamily="34" charset="-122"/>
                <a:ea typeface="Noto Sans S Chinese Regular" panose="020B0500000000000000" pitchFamily="34" charset="-122"/>
              </a:rPr>
              <a:t>、常用概念</a:t>
            </a:r>
          </a:p>
          <a:p>
            <a:pPr lvl="1"/>
            <a:r>
              <a:rPr lang="zh-CN" altLang="en-US" sz="1600" dirty="0">
                <a:latin typeface="Noto Sans S Chinese Regular" panose="020B0500000000000000" pitchFamily="34" charset="-122"/>
                <a:ea typeface="Noto Sans S Chinese Regular" panose="020B0500000000000000" pitchFamily="34" charset="-122"/>
              </a:rPr>
              <a:t>		索引</a:t>
            </a:r>
          </a:p>
          <a:p>
            <a:pPr lvl="1"/>
            <a:r>
              <a:rPr lang="zh-CN" altLang="en-US" sz="1600" dirty="0">
                <a:latin typeface="Noto Sans S Chinese Regular" panose="020B0500000000000000" pitchFamily="34" charset="-122"/>
                <a:ea typeface="Noto Sans S Chinese Regular" panose="020B0500000000000000" pitchFamily="34" charset="-122"/>
              </a:rPr>
              <a:t>		类型</a:t>
            </a:r>
          </a:p>
          <a:p>
            <a:pPr lvl="1"/>
            <a:r>
              <a:rPr lang="zh-CN" altLang="en-US" sz="1600" dirty="0">
                <a:latin typeface="Noto Sans S Chinese Regular" panose="020B0500000000000000" pitchFamily="34" charset="-122"/>
                <a:ea typeface="Noto Sans S Chinese Regular" panose="020B0500000000000000" pitchFamily="34" charset="-122"/>
              </a:rPr>
              <a:t>		维度</a:t>
            </a:r>
            <a:r>
              <a:rPr lang="en-US" altLang="zh-CN" sz="1600" dirty="0">
                <a:latin typeface="Noto Sans S Chinese Regular" panose="020B0500000000000000" pitchFamily="34" charset="-122"/>
                <a:ea typeface="Noto Sans S Chinese Regular" panose="020B0500000000000000" pitchFamily="34" charset="-122"/>
              </a:rPr>
              <a:t>(</a:t>
            </a:r>
            <a:r>
              <a:rPr lang="zh-CN" altLang="en-US" sz="1600" dirty="0">
                <a:latin typeface="Noto Sans S Chinese Regular" panose="020B0500000000000000" pitchFamily="34" charset="-122"/>
                <a:ea typeface="Noto Sans S Chinese Regular" panose="020B0500000000000000" pitchFamily="34" charset="-122"/>
              </a:rPr>
              <a:t>一维数组、二维数组</a:t>
            </a:r>
            <a:r>
              <a:rPr lang="en-US" altLang="zh-CN" sz="1600" dirty="0">
                <a:latin typeface="Noto Sans S Chinese Regular" panose="020B0500000000000000" pitchFamily="34" charset="-122"/>
                <a:ea typeface="Noto Sans S Chinese Regular" panose="020B0500000000000000" pitchFamily="34" charset="-122"/>
              </a:rPr>
              <a:t>)</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c</a:t>
            </a:r>
            <a:r>
              <a:rPr lang="zh-CN" altLang="en-US" sz="1600" dirty="0">
                <a:latin typeface="Noto Sans S Chinese Regular" panose="020B0500000000000000" pitchFamily="34" charset="-122"/>
                <a:ea typeface="Noto Sans S Chinese Regular" panose="020B0500000000000000" pitchFamily="34" charset="-122"/>
              </a:rPr>
              <a:t>、常用操作</a:t>
            </a:r>
          </a:p>
          <a:p>
            <a:pPr lvl="1"/>
            <a:r>
              <a:rPr lang="zh-CN" altLang="en-US" sz="1600" dirty="0">
                <a:latin typeface="Noto Sans S Chinese Regular" panose="020B0500000000000000" pitchFamily="34" charset="-122"/>
                <a:ea typeface="Noto Sans S Chinese Regular" panose="020B0500000000000000" pitchFamily="34" charset="-122"/>
              </a:rPr>
              <a:t>		增</a:t>
            </a:r>
          </a:p>
          <a:p>
            <a:pPr lvl="1"/>
            <a:r>
              <a:rPr lang="zh-CN" altLang="en-US" sz="1600" dirty="0">
                <a:latin typeface="Noto Sans S Chinese Regular" panose="020B0500000000000000" pitchFamily="34" charset="-122"/>
                <a:ea typeface="Noto Sans S Chinese Regular" panose="020B0500000000000000" pitchFamily="34" charset="-122"/>
              </a:rPr>
              <a:t>		删</a:t>
            </a:r>
          </a:p>
          <a:p>
            <a:pPr lvl="1"/>
            <a:r>
              <a:rPr lang="zh-CN" altLang="en-US" sz="1600" dirty="0">
                <a:latin typeface="Noto Sans S Chinese Regular" panose="020B0500000000000000" pitchFamily="34" charset="-122"/>
                <a:ea typeface="Noto Sans S Chinese Regular" panose="020B0500000000000000" pitchFamily="34" charset="-122"/>
              </a:rPr>
              <a:t>		改</a:t>
            </a:r>
          </a:p>
          <a:p>
            <a:pPr lvl="1"/>
            <a:r>
              <a:rPr lang="zh-CN" altLang="en-US" sz="1600" dirty="0">
                <a:latin typeface="Noto Sans S Chinese Regular" panose="020B0500000000000000" pitchFamily="34" charset="-122"/>
                <a:ea typeface="Noto Sans S Chinese Regular" panose="020B0500000000000000" pitchFamily="34" charset="-122"/>
              </a:rPr>
              <a:t>		查</a:t>
            </a:r>
          </a:p>
          <a:p>
            <a:pPr lvl="1"/>
            <a:r>
              <a:rPr lang="zh-CN" altLang="en-US" sz="1600" dirty="0">
                <a:latin typeface="Noto Sans S Chinese Regular" panose="020B0500000000000000" pitchFamily="34" charset="-122"/>
                <a:ea typeface="Noto Sans S Chinese Regular" panose="020B0500000000000000" pitchFamily="34" charset="-122"/>
              </a:rPr>
              <a:t>		遍历</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d</a:t>
            </a:r>
            <a:r>
              <a:rPr lang="zh-CN" altLang="en-US" sz="1600" dirty="0">
                <a:latin typeface="Noto Sans S Chinese Regular" panose="020B0500000000000000" pitchFamily="34" charset="-122"/>
                <a:ea typeface="Noto Sans S Chinese Regular" panose="020B0500000000000000" pitchFamily="34" charset="-122"/>
              </a:rPr>
              <a:t>、简单算法</a:t>
            </a:r>
          </a:p>
          <a:p>
            <a:pPr lvl="1"/>
            <a:r>
              <a:rPr lang="zh-CN" altLang="en-US" sz="1600" dirty="0">
                <a:latin typeface="Noto Sans S Chinese Regular" panose="020B0500000000000000" pitchFamily="34" charset="-122"/>
                <a:ea typeface="Noto Sans S Chinese Regular" panose="020B0500000000000000" pitchFamily="34" charset="-122"/>
              </a:rPr>
              <a:t>		排序</a:t>
            </a:r>
          </a:p>
          <a:p>
            <a:pPr lvl="1"/>
            <a:r>
              <a:rPr lang="zh-CN" altLang="en-US" sz="1600" dirty="0">
                <a:latin typeface="Noto Sans S Chinese Regular" panose="020B0500000000000000" pitchFamily="34" charset="-122"/>
                <a:ea typeface="Noto Sans S Chinese Regular" panose="020B0500000000000000" pitchFamily="34" charset="-122"/>
              </a:rPr>
              <a:t>		查找</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546644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3DB24ABD-9D49-4B9F-892D-ED3BE7985D34}"/>
              </a:ext>
            </a:extLst>
          </p:cNvPr>
          <p:cNvPicPr>
            <a:picLocks noChangeAspect="1"/>
          </p:cNvPicPr>
          <p:nvPr/>
        </p:nvPicPr>
        <p:blipFill>
          <a:blip r:embed="rId2"/>
          <a:stretch>
            <a:fillRect/>
          </a:stretch>
        </p:blipFill>
        <p:spPr>
          <a:xfrm>
            <a:off x="630314" y="931095"/>
            <a:ext cx="10931371" cy="5561779"/>
          </a:xfrm>
          <a:prstGeom prst="rect">
            <a:avLst/>
          </a:prstGeom>
        </p:spPr>
      </p:pic>
    </p:spTree>
    <p:extLst>
      <p:ext uri="{BB962C8B-B14F-4D97-AF65-F5344CB8AC3E}">
        <p14:creationId xmlns:p14="http://schemas.microsoft.com/office/powerpoint/2010/main" val="2562180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77500" lnSpcReduction="20000"/>
          </a:bodyPr>
          <a:lstStyle/>
          <a:p>
            <a:r>
              <a:rPr lang="zh-CN" altLang="en-US" sz="2000" dirty="0">
                <a:latin typeface="Noto Sans S Chinese Regular" panose="020B0500000000000000" pitchFamily="34" charset="-122"/>
                <a:ea typeface="Noto Sans S Chinese Regular" panose="020B0500000000000000" pitchFamily="34" charset="-122"/>
              </a:rPr>
              <a:t>常见的数据结构</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2</a:t>
            </a:r>
            <a:r>
              <a:rPr lang="zh-CN" altLang="en-US" sz="1600" dirty="0">
                <a:latin typeface="Noto Sans S Chinese Regular" panose="020B0500000000000000" pitchFamily="34" charset="-122"/>
                <a:ea typeface="Noto Sans S Chinese Regular" panose="020B0500000000000000" pitchFamily="34" charset="-122"/>
              </a:rPr>
              <a:t>、链表</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a</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的</a:t>
            </a:r>
            <a:r>
              <a:rPr lang="en-US" altLang="zh-CN" sz="1600" dirty="0">
                <a:latin typeface="Noto Sans S Chinese Regular" panose="020B0500000000000000" pitchFamily="34" charset="-122"/>
                <a:ea typeface="Noto Sans S Chinese Regular" panose="020B0500000000000000" pitchFamily="34" charset="-122"/>
              </a:rPr>
              <a:t>API</a:t>
            </a:r>
            <a:r>
              <a:rPr lang="zh-CN" altLang="en-US" sz="1600" dirty="0">
                <a:latin typeface="Noto Sans S Chinese Regular" panose="020B0500000000000000" pitchFamily="34" charset="-122"/>
                <a:ea typeface="Noto Sans S Chinese Regular" panose="020B0500000000000000" pitchFamily="34" charset="-122"/>
              </a:rPr>
              <a:t>实现</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java.util.LinkedList</a:t>
            </a:r>
            <a:r>
              <a:rPr lang="en-US" altLang="zh-CN" sz="1600" dirty="0">
                <a:latin typeface="Noto Sans S Chinese Regular" panose="020B0500000000000000" pitchFamily="34" charset="-122"/>
                <a:ea typeface="Noto Sans S Chinese Regular" panose="020B0500000000000000" pitchFamily="34" charset="-122"/>
              </a:rPr>
              <a:t>&lt;E&gt;</a:t>
            </a:r>
          </a:p>
          <a:p>
            <a:pPr lvl="1"/>
            <a:r>
              <a:rPr lang="en-US" altLang="zh-CN" sz="1600" dirty="0">
                <a:latin typeface="Noto Sans S Chinese Regular" panose="020B0500000000000000" pitchFamily="34" charset="-122"/>
                <a:ea typeface="Noto Sans S Chinese Regular" panose="020B0500000000000000" pitchFamily="34" charset="-122"/>
              </a:rPr>
              <a:t>		</a:t>
            </a:r>
          </a:p>
          <a:p>
            <a:pPr lvl="1"/>
            <a:r>
              <a:rPr lang="en-US" altLang="zh-CN" sz="1600" dirty="0">
                <a:latin typeface="Noto Sans S Chinese Regular" panose="020B0500000000000000" pitchFamily="34" charset="-122"/>
                <a:ea typeface="Noto Sans S Chinese Regular" panose="020B0500000000000000" pitchFamily="34" charset="-122"/>
              </a:rPr>
              <a:t>	b</a:t>
            </a:r>
            <a:r>
              <a:rPr lang="zh-CN" altLang="en-US" sz="1600" dirty="0">
                <a:latin typeface="Noto Sans S Chinese Regular" panose="020B0500000000000000" pitchFamily="34" charset="-122"/>
                <a:ea typeface="Noto Sans S Chinese Regular" panose="020B0500000000000000" pitchFamily="34" charset="-122"/>
              </a:rPr>
              <a:t>、常用概念</a:t>
            </a:r>
          </a:p>
          <a:p>
            <a:pPr lvl="1"/>
            <a:r>
              <a:rPr lang="zh-CN" altLang="en-US" sz="1600" dirty="0">
                <a:latin typeface="Noto Sans S Chinese Regular" panose="020B0500000000000000" pitchFamily="34" charset="-122"/>
                <a:ea typeface="Noto Sans S Chinese Regular" panose="020B0500000000000000" pitchFamily="34" charset="-122"/>
              </a:rPr>
              <a:t>		节点</a:t>
            </a:r>
            <a:r>
              <a:rPr lang="en-US" altLang="zh-CN" sz="1600" dirty="0">
                <a:latin typeface="Noto Sans S Chinese Regular" panose="020B0500000000000000" pitchFamily="34" charset="-122"/>
                <a:ea typeface="Noto Sans S Chinese Regular" panose="020B0500000000000000" pitchFamily="34" charset="-122"/>
              </a:rPr>
              <a:t>(</a:t>
            </a:r>
            <a:r>
              <a:rPr lang="zh-CN" altLang="en-US" sz="1600" dirty="0">
                <a:latin typeface="Noto Sans S Chinese Regular" panose="020B0500000000000000" pitchFamily="34" charset="-122"/>
                <a:ea typeface="Noto Sans S Chinese Regular" panose="020B0500000000000000" pitchFamily="34" charset="-122"/>
              </a:rPr>
              <a:t>数据域、指针域</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头节点</a:t>
            </a:r>
          </a:p>
          <a:p>
            <a:pPr lvl="1"/>
            <a:r>
              <a:rPr lang="zh-CN" altLang="en-US" sz="1600" dirty="0">
                <a:latin typeface="Noto Sans S Chinese Regular" panose="020B0500000000000000" pitchFamily="34" charset="-122"/>
                <a:ea typeface="Noto Sans S Chinese Regular" panose="020B0500000000000000" pitchFamily="34" charset="-122"/>
              </a:rPr>
              <a:t>		尾节点</a:t>
            </a:r>
          </a:p>
          <a:p>
            <a:pPr lvl="1"/>
            <a:r>
              <a:rPr lang="zh-CN" altLang="en-US" sz="1600" dirty="0">
                <a:latin typeface="Noto Sans S Chinese Regular" panose="020B0500000000000000" pitchFamily="34" charset="-122"/>
                <a:ea typeface="Noto Sans S Chinese Regular" panose="020B0500000000000000" pitchFamily="34" charset="-122"/>
              </a:rPr>
              <a:t>		单链表、双链表、循环链表</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c</a:t>
            </a:r>
            <a:r>
              <a:rPr lang="zh-CN" altLang="en-US" sz="1600" dirty="0">
                <a:latin typeface="Noto Sans S Chinese Regular" panose="020B0500000000000000" pitchFamily="34" charset="-122"/>
                <a:ea typeface="Noto Sans S Chinese Regular" panose="020B0500000000000000" pitchFamily="34" charset="-122"/>
              </a:rPr>
              <a:t>、常用操作</a:t>
            </a:r>
          </a:p>
          <a:p>
            <a:pPr lvl="1"/>
            <a:r>
              <a:rPr lang="zh-CN" altLang="en-US" sz="1600" dirty="0">
                <a:latin typeface="Noto Sans S Chinese Regular" panose="020B0500000000000000" pitchFamily="34" charset="-122"/>
                <a:ea typeface="Noto Sans S Chinese Regular" panose="020B0500000000000000" pitchFamily="34" charset="-122"/>
              </a:rPr>
              <a:t>		增</a:t>
            </a:r>
          </a:p>
          <a:p>
            <a:pPr lvl="1"/>
            <a:r>
              <a:rPr lang="zh-CN" altLang="en-US" sz="1600" dirty="0">
                <a:latin typeface="Noto Sans S Chinese Regular" panose="020B0500000000000000" pitchFamily="34" charset="-122"/>
                <a:ea typeface="Noto Sans S Chinese Regular" panose="020B0500000000000000" pitchFamily="34" charset="-122"/>
              </a:rPr>
              <a:t>		删</a:t>
            </a:r>
          </a:p>
          <a:p>
            <a:pPr lvl="1"/>
            <a:r>
              <a:rPr lang="zh-CN" altLang="en-US" sz="1600" dirty="0">
                <a:latin typeface="Noto Sans S Chinese Regular" panose="020B0500000000000000" pitchFamily="34" charset="-122"/>
                <a:ea typeface="Noto Sans S Chinese Regular" panose="020B0500000000000000" pitchFamily="34" charset="-122"/>
              </a:rPr>
              <a:t>		改</a:t>
            </a:r>
          </a:p>
          <a:p>
            <a:pPr lvl="1"/>
            <a:r>
              <a:rPr lang="zh-CN" altLang="en-US" sz="1600" dirty="0">
                <a:latin typeface="Noto Sans S Chinese Regular" panose="020B0500000000000000" pitchFamily="34" charset="-122"/>
                <a:ea typeface="Noto Sans S Chinese Regular" panose="020B0500000000000000" pitchFamily="34" charset="-122"/>
              </a:rPr>
              <a:t>		查</a:t>
            </a:r>
          </a:p>
          <a:p>
            <a:pPr lvl="1"/>
            <a:r>
              <a:rPr lang="zh-CN" altLang="en-US" sz="1600" dirty="0">
                <a:latin typeface="Noto Sans S Chinese Regular" panose="020B0500000000000000" pitchFamily="34" charset="-122"/>
                <a:ea typeface="Noto Sans S Chinese Regular" panose="020B0500000000000000" pitchFamily="34" charset="-122"/>
              </a:rPr>
              <a:t>		遍历</a:t>
            </a:r>
          </a:p>
          <a:p>
            <a:pPr lvl="1"/>
            <a:r>
              <a:rPr lang="zh-CN" altLang="en-US" sz="1600" dirty="0">
                <a:latin typeface="Noto Sans S Chinese Regular" panose="020B0500000000000000" pitchFamily="34" charset="-122"/>
                <a:ea typeface="Noto Sans S Chinese Regular" panose="020B0500000000000000" pitchFamily="34" charset="-122"/>
              </a:rPr>
              <a:t>		长度</a:t>
            </a:r>
          </a:p>
          <a:p>
            <a:pPr lvl="1"/>
            <a:r>
              <a:rPr lang="zh-CN" altLang="en-US" sz="1600" dirty="0">
                <a:latin typeface="Noto Sans S Chinese Regular" panose="020B0500000000000000" pitchFamily="34" charset="-122"/>
                <a:ea typeface="Noto Sans S Chinese Regular" panose="020B0500000000000000" pitchFamily="34" charset="-122"/>
              </a:rPr>
              <a:t>		链表倒序</a:t>
            </a:r>
          </a:p>
          <a:p>
            <a:pPr lvl="1"/>
            <a:r>
              <a:rPr lang="zh-CN" altLang="en-US" sz="1600" dirty="0">
                <a:latin typeface="Noto Sans S Chinese Regular" panose="020B0500000000000000" pitchFamily="34" charset="-122"/>
                <a:ea typeface="Noto Sans S Chinese Regular" panose="020B0500000000000000" pitchFamily="34" charset="-122"/>
              </a:rPr>
              <a:t>		链表有环</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d</a:t>
            </a:r>
            <a:r>
              <a:rPr lang="zh-CN" altLang="en-US" sz="1600" dirty="0">
                <a:latin typeface="Noto Sans S Chinese Regular" panose="020B0500000000000000" pitchFamily="34" charset="-122"/>
                <a:ea typeface="Noto Sans S Chinese Regular" panose="020B0500000000000000" pitchFamily="34" charset="-122"/>
              </a:rPr>
              <a:t>、简单算法</a:t>
            </a:r>
          </a:p>
          <a:p>
            <a:pPr lvl="1"/>
            <a:r>
              <a:rPr lang="zh-CN" altLang="en-US" sz="1600" dirty="0">
                <a:latin typeface="Noto Sans S Chinese Regular" panose="020B0500000000000000" pitchFamily="34" charset="-122"/>
                <a:ea typeface="Noto Sans S Chinese Regular" panose="020B0500000000000000" pitchFamily="34" charset="-122"/>
              </a:rPr>
              <a:t>		排序</a:t>
            </a:r>
          </a:p>
          <a:p>
            <a:pPr lvl="1"/>
            <a:r>
              <a:rPr lang="zh-CN" altLang="en-US" sz="1600" dirty="0">
                <a:latin typeface="Noto Sans S Chinese Regular" panose="020B0500000000000000" pitchFamily="34" charset="-122"/>
                <a:ea typeface="Noto Sans S Chinese Regular" panose="020B0500000000000000" pitchFamily="34" charset="-122"/>
              </a:rPr>
              <a:t>		查找</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427272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常见的数据结构</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3</a:t>
            </a:r>
            <a:r>
              <a:rPr lang="zh-CN" altLang="en-US" sz="1600" dirty="0">
                <a:latin typeface="Noto Sans S Chinese Regular" panose="020B0500000000000000" pitchFamily="34" charset="-122"/>
                <a:ea typeface="Noto Sans S Chinese Regular" panose="020B0500000000000000" pitchFamily="34" charset="-122"/>
              </a:rPr>
              <a:t>、栈</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a</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的</a:t>
            </a:r>
            <a:r>
              <a:rPr lang="en-US" altLang="zh-CN" sz="1600" dirty="0">
                <a:latin typeface="Noto Sans S Chinese Regular" panose="020B0500000000000000" pitchFamily="34" charset="-122"/>
                <a:ea typeface="Noto Sans S Chinese Regular" panose="020B0500000000000000" pitchFamily="34" charset="-122"/>
              </a:rPr>
              <a:t>API</a:t>
            </a:r>
            <a:r>
              <a:rPr lang="zh-CN" altLang="en-US" sz="1600" dirty="0">
                <a:latin typeface="Noto Sans S Chinese Regular" panose="020B0500000000000000" pitchFamily="34" charset="-122"/>
                <a:ea typeface="Noto Sans S Chinese Regular" panose="020B0500000000000000" pitchFamily="34" charset="-122"/>
              </a:rPr>
              <a:t>实现</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java.util.Stack</a:t>
            </a:r>
            <a:r>
              <a:rPr lang="en-US" altLang="zh-CN" sz="1600" dirty="0">
                <a:latin typeface="Noto Sans S Chinese Regular" panose="020B0500000000000000" pitchFamily="34" charset="-122"/>
                <a:ea typeface="Noto Sans S Chinese Regular" panose="020B0500000000000000" pitchFamily="34" charset="-122"/>
              </a:rPr>
              <a:t>&lt;E&gt;</a:t>
            </a:r>
          </a:p>
          <a:p>
            <a:pPr lvl="1"/>
            <a:r>
              <a:rPr lang="en-US" altLang="zh-CN" sz="1600" dirty="0">
                <a:latin typeface="Noto Sans S Chinese Regular" panose="020B0500000000000000" pitchFamily="34" charset="-122"/>
                <a:ea typeface="Noto Sans S Chinese Regular" panose="020B0500000000000000" pitchFamily="34" charset="-122"/>
              </a:rPr>
              <a:t>		</a:t>
            </a:r>
          </a:p>
          <a:p>
            <a:pPr lvl="1"/>
            <a:r>
              <a:rPr lang="en-US" altLang="zh-CN" sz="1600" dirty="0">
                <a:latin typeface="Noto Sans S Chinese Regular" panose="020B0500000000000000" pitchFamily="34" charset="-122"/>
                <a:ea typeface="Noto Sans S Chinese Regular" panose="020B0500000000000000" pitchFamily="34" charset="-122"/>
              </a:rPr>
              <a:t>	b</a:t>
            </a:r>
            <a:r>
              <a:rPr lang="zh-CN" altLang="en-US" sz="1600" dirty="0">
                <a:latin typeface="Noto Sans S Chinese Regular" panose="020B0500000000000000" pitchFamily="34" charset="-122"/>
                <a:ea typeface="Noto Sans S Chinese Regular" panose="020B0500000000000000" pitchFamily="34" charset="-122"/>
              </a:rPr>
              <a:t>、常用概念</a:t>
            </a:r>
          </a:p>
          <a:p>
            <a:pPr lvl="1"/>
            <a:r>
              <a:rPr lang="zh-CN" altLang="en-US" sz="1600" dirty="0">
                <a:latin typeface="Noto Sans S Chinese Regular" panose="020B0500000000000000" pitchFamily="34" charset="-122"/>
                <a:ea typeface="Noto Sans S Chinese Regular" panose="020B0500000000000000" pitchFamily="34" charset="-122"/>
              </a:rPr>
              <a:t>		栈顶</a:t>
            </a:r>
          </a:p>
          <a:p>
            <a:pPr lvl="1"/>
            <a:r>
              <a:rPr lang="zh-CN" altLang="en-US" sz="1600" dirty="0">
                <a:latin typeface="Noto Sans S Chinese Regular" panose="020B0500000000000000" pitchFamily="34" charset="-122"/>
                <a:ea typeface="Noto Sans S Chinese Regular" panose="020B0500000000000000" pitchFamily="34" charset="-122"/>
              </a:rPr>
              <a:t>		栈底</a:t>
            </a:r>
          </a:p>
          <a:p>
            <a:pPr lvl="1"/>
            <a:r>
              <a:rPr lang="zh-CN" altLang="en-US" sz="1600" dirty="0">
                <a:latin typeface="Noto Sans S Chinese Regular" panose="020B0500000000000000" pitchFamily="34" charset="-122"/>
                <a:ea typeface="Noto Sans S Chinese Regular" panose="020B0500000000000000" pitchFamily="34" charset="-122"/>
              </a:rPr>
              <a:t>		栈针</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c</a:t>
            </a:r>
            <a:r>
              <a:rPr lang="zh-CN" altLang="en-US" sz="1600" dirty="0">
                <a:latin typeface="Noto Sans S Chinese Regular" panose="020B0500000000000000" pitchFamily="34" charset="-122"/>
                <a:ea typeface="Noto Sans S Chinese Regular" panose="020B0500000000000000" pitchFamily="34" charset="-122"/>
              </a:rPr>
              <a:t>、常用操作</a:t>
            </a:r>
          </a:p>
          <a:p>
            <a:pPr lvl="1"/>
            <a:r>
              <a:rPr lang="zh-CN" altLang="en-US" sz="1600" dirty="0">
                <a:latin typeface="Noto Sans S Chinese Regular" panose="020B0500000000000000" pitchFamily="34" charset="-122"/>
                <a:ea typeface="Noto Sans S Chinese Regular" panose="020B0500000000000000" pitchFamily="34" charset="-122"/>
              </a:rPr>
              <a:t>		入栈、压栈、进栈   </a:t>
            </a:r>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增</a:t>
            </a:r>
          </a:p>
          <a:p>
            <a:pPr lvl="1"/>
            <a:r>
              <a:rPr lang="zh-CN" altLang="en-US" sz="1600" dirty="0">
                <a:latin typeface="Noto Sans S Chinese Regular" panose="020B0500000000000000" pitchFamily="34" charset="-122"/>
                <a:ea typeface="Noto Sans S Chinese Regular" panose="020B0500000000000000" pitchFamily="34" charset="-122"/>
              </a:rPr>
              <a:t>		出栈、弹栈、退栈   </a:t>
            </a:r>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删</a:t>
            </a:r>
          </a:p>
          <a:p>
            <a:pPr lvl="1"/>
            <a:r>
              <a:rPr lang="zh-CN" altLang="en-US" sz="1600" dirty="0">
                <a:latin typeface="Noto Sans S Chinese Regular" panose="020B0500000000000000" pitchFamily="34" charset="-122"/>
                <a:ea typeface="Noto Sans S Chinese Regular" panose="020B0500000000000000" pitchFamily="34" charset="-122"/>
              </a:rPr>
              <a:t>		长度</a:t>
            </a:r>
          </a:p>
          <a:p>
            <a:pPr lvl="1"/>
            <a:r>
              <a:rPr lang="zh-CN" altLang="en-US" sz="1600" dirty="0">
                <a:latin typeface="Noto Sans S Chinese Regular" panose="020B0500000000000000" pitchFamily="34" charset="-122"/>
                <a:ea typeface="Noto Sans S Chinese Regular" panose="020B0500000000000000" pitchFamily="34" charset="-122"/>
              </a:rPr>
              <a:t>		判空</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468896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92500" lnSpcReduction="20000"/>
          </a:bodyPr>
          <a:lstStyle/>
          <a:p>
            <a:r>
              <a:rPr lang="zh-CN" altLang="en-US" sz="2000" dirty="0">
                <a:latin typeface="Noto Sans S Chinese Regular" panose="020B0500000000000000" pitchFamily="34" charset="-122"/>
                <a:ea typeface="Noto Sans S Chinese Regular" panose="020B0500000000000000" pitchFamily="34" charset="-122"/>
              </a:rPr>
              <a:t>常见的数据结构</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4</a:t>
            </a:r>
            <a:r>
              <a:rPr lang="zh-CN" altLang="en-US" sz="1600" dirty="0">
                <a:latin typeface="Noto Sans S Chinese Regular" panose="020B0500000000000000" pitchFamily="34" charset="-122"/>
                <a:ea typeface="Noto Sans S Chinese Regular" panose="020B0500000000000000" pitchFamily="34" charset="-122"/>
              </a:rPr>
              <a:t>、队列</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a</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的</a:t>
            </a:r>
            <a:r>
              <a:rPr lang="en-US" altLang="zh-CN" sz="1600" dirty="0">
                <a:latin typeface="Noto Sans S Chinese Regular" panose="020B0500000000000000" pitchFamily="34" charset="-122"/>
                <a:ea typeface="Noto Sans S Chinese Regular" panose="020B0500000000000000" pitchFamily="34" charset="-122"/>
              </a:rPr>
              <a:t>API</a:t>
            </a:r>
            <a:r>
              <a:rPr lang="zh-CN" altLang="en-US" sz="1600" dirty="0">
                <a:latin typeface="Noto Sans S Chinese Regular" panose="020B0500000000000000" pitchFamily="34" charset="-122"/>
                <a:ea typeface="Noto Sans S Chinese Regular" panose="020B0500000000000000" pitchFamily="34" charset="-122"/>
              </a:rPr>
              <a:t>实现</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java.util.Queue</a:t>
            </a:r>
            <a:r>
              <a:rPr lang="en-US" altLang="zh-CN" sz="1600" dirty="0">
                <a:latin typeface="Noto Sans S Chinese Regular" panose="020B0500000000000000" pitchFamily="34" charset="-122"/>
                <a:ea typeface="Noto Sans S Chinese Regular" panose="020B0500000000000000" pitchFamily="34" charset="-122"/>
              </a:rPr>
              <a:t>&lt;E&gt;</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java.util.Deque</a:t>
            </a:r>
            <a:r>
              <a:rPr lang="en-US" altLang="zh-CN" sz="1600" dirty="0">
                <a:latin typeface="Noto Sans S Chinese Regular" panose="020B0500000000000000" pitchFamily="34" charset="-122"/>
                <a:ea typeface="Noto Sans S Chinese Regular" panose="020B0500000000000000" pitchFamily="34" charset="-122"/>
              </a:rPr>
              <a:t>&lt;E&gt;  ---  </a:t>
            </a:r>
            <a:r>
              <a:rPr lang="zh-CN" altLang="en-US" sz="1600" dirty="0">
                <a:latin typeface="Noto Sans S Chinese Regular" panose="020B0500000000000000" pitchFamily="34" charset="-122"/>
                <a:ea typeface="Noto Sans S Chinese Regular" panose="020B0500000000000000" pitchFamily="34" charset="-122"/>
              </a:rPr>
              <a:t>双端队列</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java.util.ArrayDeque</a:t>
            </a:r>
            <a:r>
              <a:rPr lang="en-US" altLang="zh-CN" sz="1600" dirty="0">
                <a:latin typeface="Noto Sans S Chinese Regular" panose="020B0500000000000000" pitchFamily="34" charset="-122"/>
                <a:ea typeface="Noto Sans S Chinese Regular" panose="020B0500000000000000" pitchFamily="34" charset="-122"/>
              </a:rPr>
              <a:t>&lt;E&gt;  --- </a:t>
            </a:r>
            <a:r>
              <a:rPr lang="zh-CN" altLang="en-US" sz="1600" dirty="0">
                <a:latin typeface="Noto Sans S Chinese Regular" panose="020B0500000000000000" pitchFamily="34" charset="-122"/>
                <a:ea typeface="Noto Sans S Chinese Regular" panose="020B0500000000000000" pitchFamily="34" charset="-122"/>
              </a:rPr>
              <a:t>实现类</a:t>
            </a:r>
          </a:p>
          <a:p>
            <a:pPr lvl="1"/>
            <a:endParaRPr lang="zh-CN" altLang="en-US"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b</a:t>
            </a:r>
            <a:r>
              <a:rPr lang="zh-CN" altLang="en-US" sz="1600" dirty="0">
                <a:latin typeface="Noto Sans S Chinese Regular" panose="020B0500000000000000" pitchFamily="34" charset="-122"/>
                <a:ea typeface="Noto Sans S Chinese Regular" panose="020B0500000000000000" pitchFamily="34" charset="-122"/>
              </a:rPr>
              <a:t>、常用概念</a:t>
            </a:r>
          </a:p>
          <a:p>
            <a:pPr lvl="1"/>
            <a:r>
              <a:rPr lang="zh-CN" altLang="en-US" sz="1600" dirty="0">
                <a:latin typeface="Noto Sans S Chinese Regular" panose="020B0500000000000000" pitchFamily="34" charset="-122"/>
                <a:ea typeface="Noto Sans S Chinese Regular" panose="020B0500000000000000" pitchFamily="34" charset="-122"/>
              </a:rPr>
              <a:t>		队头</a:t>
            </a:r>
          </a:p>
          <a:p>
            <a:pPr lvl="1"/>
            <a:r>
              <a:rPr lang="zh-CN" altLang="en-US" sz="1600" dirty="0">
                <a:latin typeface="Noto Sans S Chinese Regular" panose="020B0500000000000000" pitchFamily="34" charset="-122"/>
                <a:ea typeface="Noto Sans S Chinese Regular" panose="020B0500000000000000" pitchFamily="34" charset="-122"/>
              </a:rPr>
              <a:t>		队尾</a:t>
            </a:r>
          </a:p>
          <a:p>
            <a:pPr lvl="1"/>
            <a:r>
              <a:rPr lang="zh-CN" altLang="en-US" sz="1600" dirty="0">
                <a:latin typeface="Noto Sans S Chinese Regular" panose="020B0500000000000000" pitchFamily="34" charset="-122"/>
                <a:ea typeface="Noto Sans S Chinese Regular" panose="020B0500000000000000" pitchFamily="34" charset="-122"/>
              </a:rPr>
              <a:t>		顺序队列</a:t>
            </a:r>
          </a:p>
          <a:p>
            <a:pPr lvl="1"/>
            <a:r>
              <a:rPr lang="zh-CN" altLang="en-US" sz="1600" dirty="0">
                <a:latin typeface="Noto Sans S Chinese Regular" panose="020B0500000000000000" pitchFamily="34" charset="-122"/>
                <a:ea typeface="Noto Sans S Chinese Regular" panose="020B0500000000000000" pitchFamily="34" charset="-122"/>
              </a:rPr>
              <a:t>		循环队列</a:t>
            </a:r>
          </a:p>
          <a:p>
            <a:pPr lvl="1"/>
            <a:r>
              <a:rPr lang="zh-CN" altLang="en-US" sz="1600" dirty="0">
                <a:latin typeface="Noto Sans S Chinese Regular" panose="020B0500000000000000" pitchFamily="34" charset="-122"/>
                <a:ea typeface="Noto Sans S Chinese Regular" panose="020B0500000000000000" pitchFamily="34" charset="-122"/>
              </a:rPr>
              <a:t>		优先队列</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c</a:t>
            </a:r>
            <a:r>
              <a:rPr lang="zh-CN" altLang="en-US" sz="1600" dirty="0">
                <a:latin typeface="Noto Sans S Chinese Regular" panose="020B0500000000000000" pitchFamily="34" charset="-122"/>
                <a:ea typeface="Noto Sans S Chinese Regular" panose="020B0500000000000000" pitchFamily="34" charset="-122"/>
              </a:rPr>
              <a:t>、常用操作</a:t>
            </a:r>
          </a:p>
          <a:p>
            <a:pPr lvl="1"/>
            <a:r>
              <a:rPr lang="zh-CN" altLang="en-US" sz="1600" dirty="0">
                <a:latin typeface="Noto Sans S Chinese Regular" panose="020B0500000000000000" pitchFamily="34" charset="-122"/>
                <a:ea typeface="Noto Sans S Chinese Regular" panose="020B0500000000000000" pitchFamily="34" charset="-122"/>
              </a:rPr>
              <a:t>		入队</a:t>
            </a:r>
          </a:p>
          <a:p>
            <a:pPr lvl="1"/>
            <a:r>
              <a:rPr lang="zh-CN" altLang="en-US" sz="1600" dirty="0">
                <a:latin typeface="Noto Sans S Chinese Regular" panose="020B0500000000000000" pitchFamily="34" charset="-122"/>
                <a:ea typeface="Noto Sans S Chinese Regular" panose="020B0500000000000000" pitchFamily="34" charset="-122"/>
              </a:rPr>
              <a:t>		出队</a:t>
            </a:r>
          </a:p>
          <a:p>
            <a:pPr lvl="1"/>
            <a:r>
              <a:rPr lang="zh-CN" altLang="en-US" sz="1600" dirty="0">
                <a:latin typeface="Noto Sans S Chinese Regular" panose="020B0500000000000000" pitchFamily="34" charset="-122"/>
                <a:ea typeface="Noto Sans S Chinese Regular" panose="020B0500000000000000" pitchFamily="34" charset="-122"/>
              </a:rPr>
              <a:t>		判空</a:t>
            </a:r>
          </a:p>
          <a:p>
            <a:pPr lvl="1"/>
            <a:r>
              <a:rPr lang="zh-CN" altLang="en-US" sz="1600" dirty="0">
                <a:latin typeface="Noto Sans S Chinese Regular" panose="020B0500000000000000" pitchFamily="34" charset="-122"/>
                <a:ea typeface="Noto Sans S Chinese Regular" panose="020B0500000000000000" pitchFamily="34" charset="-122"/>
              </a:rPr>
              <a:t>		长度</a:t>
            </a:r>
          </a:p>
          <a:p>
            <a:pPr lvl="1"/>
            <a:r>
              <a:rPr lang="zh-CN" altLang="en-US" sz="1600" dirty="0">
                <a:latin typeface="Noto Sans S Chinese Regular" panose="020B0500000000000000" pitchFamily="34" charset="-122"/>
                <a:ea typeface="Noto Sans S Chinese Regular" panose="020B0500000000000000" pitchFamily="34" charset="-122"/>
              </a:rPr>
              <a:t>		获取队首元素</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4168575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常见的数据结构</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5</a:t>
            </a:r>
            <a:r>
              <a:rPr lang="zh-CN" altLang="en-US" sz="1600" dirty="0">
                <a:latin typeface="Noto Sans S Chinese Regular" panose="020B0500000000000000" pitchFamily="34" charset="-122"/>
                <a:ea typeface="Noto Sans S Chinese Regular" panose="020B0500000000000000" pitchFamily="34" charset="-122"/>
              </a:rPr>
              <a:t>、哈希表</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a</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的</a:t>
            </a:r>
            <a:r>
              <a:rPr lang="en-US" altLang="zh-CN" sz="1600" dirty="0">
                <a:latin typeface="Noto Sans S Chinese Regular" panose="020B0500000000000000" pitchFamily="34" charset="-122"/>
                <a:ea typeface="Noto Sans S Chinese Regular" panose="020B0500000000000000" pitchFamily="34" charset="-122"/>
              </a:rPr>
              <a:t>API</a:t>
            </a:r>
            <a:r>
              <a:rPr lang="zh-CN" altLang="en-US" sz="1600" dirty="0">
                <a:latin typeface="Noto Sans S Chinese Regular" panose="020B0500000000000000" pitchFamily="34" charset="-122"/>
                <a:ea typeface="Noto Sans S Chinese Regular" panose="020B0500000000000000" pitchFamily="34" charset="-122"/>
              </a:rPr>
              <a:t>实现</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java.util.HashMap</a:t>
            </a:r>
            <a:r>
              <a:rPr lang="en-US" altLang="zh-CN" sz="1600" dirty="0">
                <a:latin typeface="Noto Sans S Chinese Regular" panose="020B0500000000000000" pitchFamily="34" charset="-122"/>
                <a:ea typeface="Noto Sans S Chinese Regular" panose="020B0500000000000000" pitchFamily="34" charset="-122"/>
              </a:rPr>
              <a:t>&lt;K,V&gt;</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java.util.HashSet</a:t>
            </a:r>
            <a:r>
              <a:rPr lang="en-US" altLang="zh-CN" sz="1600" dirty="0">
                <a:latin typeface="Noto Sans S Chinese Regular" panose="020B0500000000000000" pitchFamily="34" charset="-122"/>
                <a:ea typeface="Noto Sans S Chinese Regular" panose="020B0500000000000000" pitchFamily="34" charset="-122"/>
              </a:rPr>
              <a:t>&lt;E&gt;   --- </a:t>
            </a:r>
            <a:r>
              <a:rPr lang="zh-CN" altLang="en-US" sz="1600" dirty="0">
                <a:latin typeface="Noto Sans S Chinese Regular" panose="020B0500000000000000" pitchFamily="34" charset="-122"/>
                <a:ea typeface="Noto Sans S Chinese Regular" panose="020B0500000000000000" pitchFamily="34" charset="-122"/>
              </a:rPr>
              <a:t>底层是基于</a:t>
            </a:r>
            <a:r>
              <a:rPr lang="en-US" altLang="zh-CN" sz="1600" dirty="0">
                <a:latin typeface="Noto Sans S Chinese Regular" panose="020B0500000000000000" pitchFamily="34" charset="-122"/>
                <a:ea typeface="Noto Sans S Chinese Regular" panose="020B0500000000000000" pitchFamily="34" charset="-122"/>
              </a:rPr>
              <a:t>HashMap</a:t>
            </a:r>
            <a:r>
              <a:rPr lang="zh-CN" altLang="en-US" sz="1600" dirty="0">
                <a:latin typeface="Noto Sans S Chinese Regular" panose="020B0500000000000000" pitchFamily="34" charset="-122"/>
                <a:ea typeface="Noto Sans S Chinese Regular" panose="020B0500000000000000" pitchFamily="34" charset="-122"/>
              </a:rPr>
              <a:t>实现的</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b</a:t>
            </a:r>
            <a:r>
              <a:rPr lang="zh-CN" altLang="en-US" sz="1600" dirty="0">
                <a:latin typeface="Noto Sans S Chinese Regular" panose="020B0500000000000000" pitchFamily="34" charset="-122"/>
                <a:ea typeface="Noto Sans S Chinese Regular" panose="020B0500000000000000" pitchFamily="34" charset="-122"/>
              </a:rPr>
              <a:t>、常用概念</a:t>
            </a:r>
          </a:p>
          <a:p>
            <a:pPr lvl="1"/>
            <a:r>
              <a:rPr lang="zh-CN" altLang="en-US" sz="1600" dirty="0">
                <a:latin typeface="Noto Sans S Chinese Regular" panose="020B0500000000000000" pitchFamily="34" charset="-122"/>
                <a:ea typeface="Noto Sans S Chinese Regular" panose="020B0500000000000000" pitchFamily="34" charset="-122"/>
              </a:rPr>
              <a:t>		散列函数（哈希函数）</a:t>
            </a:r>
          </a:p>
          <a:p>
            <a:pPr lvl="1"/>
            <a:r>
              <a:rPr lang="zh-CN" altLang="en-US" sz="1600" dirty="0">
                <a:latin typeface="Noto Sans S Chinese Regular" panose="020B0500000000000000" pitchFamily="34" charset="-122"/>
                <a:ea typeface="Noto Sans S Chinese Regular" panose="020B0500000000000000" pitchFamily="34" charset="-122"/>
              </a:rPr>
              <a:t>		哈希值</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906721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85000" lnSpcReduction="20000"/>
          </a:bodyPr>
          <a:lstStyle/>
          <a:p>
            <a:r>
              <a:rPr lang="zh-CN" altLang="en-US" sz="2000" dirty="0">
                <a:latin typeface="Noto Sans S Chinese Regular" panose="020B0500000000000000" pitchFamily="34" charset="-122"/>
                <a:ea typeface="Noto Sans S Chinese Regular" panose="020B0500000000000000" pitchFamily="34" charset="-122"/>
              </a:rPr>
              <a:t>常见的数据结构</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6</a:t>
            </a:r>
            <a:r>
              <a:rPr lang="zh-CN" altLang="en-US" sz="1600" dirty="0">
                <a:latin typeface="Noto Sans S Chinese Regular" panose="020B0500000000000000" pitchFamily="34" charset="-122"/>
                <a:ea typeface="Noto Sans S Chinese Regular" panose="020B0500000000000000" pitchFamily="34" charset="-122"/>
              </a:rPr>
              <a:t>、树</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a</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的</a:t>
            </a:r>
            <a:r>
              <a:rPr lang="en-US" altLang="zh-CN" sz="1600" dirty="0">
                <a:latin typeface="Noto Sans S Chinese Regular" panose="020B0500000000000000" pitchFamily="34" charset="-122"/>
                <a:ea typeface="Noto Sans S Chinese Regular" panose="020B0500000000000000" pitchFamily="34" charset="-122"/>
              </a:rPr>
              <a:t>API</a:t>
            </a:r>
            <a:r>
              <a:rPr lang="zh-CN" altLang="en-US" sz="1600" dirty="0">
                <a:latin typeface="Noto Sans S Chinese Regular" panose="020B0500000000000000" pitchFamily="34" charset="-122"/>
                <a:ea typeface="Noto Sans S Chinese Regular" panose="020B0500000000000000" pitchFamily="34" charset="-122"/>
              </a:rPr>
              <a:t>实现</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java.util.TreeMap</a:t>
            </a:r>
            <a:r>
              <a:rPr lang="en-US" altLang="zh-CN" sz="1600" dirty="0">
                <a:latin typeface="Noto Sans S Chinese Regular" panose="020B0500000000000000" pitchFamily="34" charset="-122"/>
                <a:ea typeface="Noto Sans S Chinese Regular" panose="020B0500000000000000" pitchFamily="34" charset="-122"/>
              </a:rPr>
              <a:t>&lt;K,V&gt;</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java.util.TreeSet</a:t>
            </a:r>
            <a:r>
              <a:rPr lang="en-US" altLang="zh-CN" sz="1600" dirty="0">
                <a:latin typeface="Noto Sans S Chinese Regular" panose="020B0500000000000000" pitchFamily="34" charset="-122"/>
                <a:ea typeface="Noto Sans S Chinese Regular" panose="020B0500000000000000" pitchFamily="34" charset="-122"/>
              </a:rPr>
              <a:t>&lt;E&gt;   --- </a:t>
            </a:r>
            <a:r>
              <a:rPr lang="zh-CN" altLang="en-US" sz="1600" dirty="0">
                <a:latin typeface="Noto Sans S Chinese Regular" panose="020B0500000000000000" pitchFamily="34" charset="-122"/>
                <a:ea typeface="Noto Sans S Chinese Regular" panose="020B0500000000000000" pitchFamily="34" charset="-122"/>
              </a:rPr>
              <a:t>底层是基于</a:t>
            </a:r>
            <a:r>
              <a:rPr lang="en-US" altLang="zh-CN" sz="1600" dirty="0" err="1">
                <a:latin typeface="Noto Sans S Chinese Regular" panose="020B0500000000000000" pitchFamily="34" charset="-122"/>
                <a:ea typeface="Noto Sans S Chinese Regular" panose="020B0500000000000000" pitchFamily="34" charset="-122"/>
              </a:rPr>
              <a:t>TreeMap</a:t>
            </a:r>
            <a:r>
              <a:rPr lang="zh-CN" altLang="en-US" sz="1600" dirty="0">
                <a:latin typeface="Noto Sans S Chinese Regular" panose="020B0500000000000000" pitchFamily="34" charset="-122"/>
                <a:ea typeface="Noto Sans S Chinese Regular" panose="020B0500000000000000" pitchFamily="34" charset="-122"/>
              </a:rPr>
              <a:t>实现的</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b</a:t>
            </a:r>
            <a:r>
              <a:rPr lang="zh-CN" altLang="en-US" sz="1600" dirty="0">
                <a:latin typeface="Noto Sans S Chinese Regular" panose="020B0500000000000000" pitchFamily="34" charset="-122"/>
                <a:ea typeface="Noto Sans S Chinese Regular" panose="020B0500000000000000" pitchFamily="34" charset="-122"/>
              </a:rPr>
              <a:t>、常用概念</a:t>
            </a:r>
          </a:p>
          <a:p>
            <a:pPr lvl="1"/>
            <a:r>
              <a:rPr lang="zh-CN" altLang="en-US" sz="1600" dirty="0">
                <a:latin typeface="Noto Sans S Chinese Regular" panose="020B0500000000000000" pitchFamily="34" charset="-122"/>
                <a:ea typeface="Noto Sans S Chinese Regular" panose="020B0500000000000000" pitchFamily="34" charset="-122"/>
              </a:rPr>
              <a:t>		根节点</a:t>
            </a:r>
          </a:p>
          <a:p>
            <a:pPr lvl="1"/>
            <a:r>
              <a:rPr lang="zh-CN" altLang="en-US" sz="1600" dirty="0">
                <a:latin typeface="Noto Sans S Chinese Regular" panose="020B0500000000000000" pitchFamily="34" charset="-122"/>
                <a:ea typeface="Noto Sans S Chinese Regular" panose="020B0500000000000000" pitchFamily="34" charset="-122"/>
              </a:rPr>
              <a:t>		节点的度：                        一个节点含有的子树的个数称为该节点的度；</a:t>
            </a:r>
          </a:p>
          <a:p>
            <a:pPr lvl="1"/>
            <a:r>
              <a:rPr lang="zh-CN" altLang="en-US" sz="1600" dirty="0">
                <a:latin typeface="Noto Sans S Chinese Regular" panose="020B0500000000000000" pitchFamily="34" charset="-122"/>
                <a:ea typeface="Noto Sans S Chinese Regular" panose="020B0500000000000000" pitchFamily="34" charset="-122"/>
              </a:rPr>
              <a:t>		叶节点或终端节点：          度为</a:t>
            </a:r>
            <a:r>
              <a:rPr lang="en-US" altLang="zh-CN" sz="1600" dirty="0">
                <a:latin typeface="Noto Sans S Chinese Regular" panose="020B0500000000000000" pitchFamily="34" charset="-122"/>
                <a:ea typeface="Noto Sans S Chinese Regular" panose="020B0500000000000000" pitchFamily="34" charset="-122"/>
              </a:rPr>
              <a:t>0</a:t>
            </a:r>
            <a:r>
              <a:rPr lang="zh-CN" altLang="en-US" sz="1600" dirty="0">
                <a:latin typeface="Noto Sans S Chinese Regular" panose="020B0500000000000000" pitchFamily="34" charset="-122"/>
                <a:ea typeface="Noto Sans S Chinese Regular" panose="020B0500000000000000" pitchFamily="34" charset="-122"/>
              </a:rPr>
              <a:t>的节点称为叶节点；</a:t>
            </a:r>
          </a:p>
          <a:p>
            <a:pPr lvl="1"/>
            <a:r>
              <a:rPr lang="zh-CN" altLang="en-US" sz="1600" dirty="0">
                <a:latin typeface="Noto Sans S Chinese Regular" panose="020B0500000000000000" pitchFamily="34" charset="-122"/>
                <a:ea typeface="Noto Sans S Chinese Regular" panose="020B0500000000000000" pitchFamily="34" charset="-122"/>
              </a:rPr>
              <a:t>		非终端节点或分支节点：   度不为</a:t>
            </a:r>
            <a:r>
              <a:rPr lang="en-US" altLang="zh-CN" sz="1600" dirty="0">
                <a:latin typeface="Noto Sans S Chinese Regular" panose="020B0500000000000000" pitchFamily="34" charset="-122"/>
                <a:ea typeface="Noto Sans S Chinese Regular" panose="020B0500000000000000" pitchFamily="34" charset="-122"/>
              </a:rPr>
              <a:t>0</a:t>
            </a:r>
            <a:r>
              <a:rPr lang="zh-CN" altLang="en-US" sz="1600" dirty="0">
                <a:latin typeface="Noto Sans S Chinese Regular" panose="020B0500000000000000" pitchFamily="34" charset="-122"/>
                <a:ea typeface="Noto Sans S Chinese Regular" panose="020B0500000000000000" pitchFamily="34" charset="-122"/>
              </a:rPr>
              <a:t>的节点；</a:t>
            </a:r>
          </a:p>
          <a:p>
            <a:pPr lvl="1"/>
            <a:r>
              <a:rPr lang="zh-CN" altLang="en-US" sz="1600" dirty="0">
                <a:latin typeface="Noto Sans S Chinese Regular" panose="020B0500000000000000" pitchFamily="34" charset="-122"/>
                <a:ea typeface="Noto Sans S Chinese Regular" panose="020B0500000000000000" pitchFamily="34" charset="-122"/>
              </a:rPr>
              <a:t>		双亲节点或父节点：          若一个节点含有子节点，则这个节点称为其子节点的父节点；</a:t>
            </a:r>
          </a:p>
          <a:p>
            <a:pPr lvl="1"/>
            <a:r>
              <a:rPr lang="zh-CN" altLang="en-US" sz="1600" dirty="0">
                <a:latin typeface="Noto Sans S Chinese Regular" panose="020B0500000000000000" pitchFamily="34" charset="-122"/>
                <a:ea typeface="Noto Sans S Chinese Regular" panose="020B0500000000000000" pitchFamily="34" charset="-122"/>
              </a:rPr>
              <a:t>		孩子节点或子节点：          一个节点含有的子树的根节点称为该节点的子节点；</a:t>
            </a:r>
          </a:p>
          <a:p>
            <a:pPr lvl="1"/>
            <a:r>
              <a:rPr lang="zh-CN" altLang="en-US" sz="1600" dirty="0">
                <a:latin typeface="Noto Sans S Chinese Regular" panose="020B0500000000000000" pitchFamily="34" charset="-122"/>
                <a:ea typeface="Noto Sans S Chinese Regular" panose="020B0500000000000000" pitchFamily="34" charset="-122"/>
              </a:rPr>
              <a:t>		兄弟节点：                        具有相同父节点的节点互称为兄弟节点；</a:t>
            </a:r>
          </a:p>
          <a:p>
            <a:pPr lvl="1"/>
            <a:r>
              <a:rPr lang="zh-CN" altLang="en-US" sz="1600" dirty="0">
                <a:latin typeface="Noto Sans S Chinese Regular" panose="020B0500000000000000" pitchFamily="34" charset="-122"/>
                <a:ea typeface="Noto Sans S Chinese Regular" panose="020B0500000000000000" pitchFamily="34" charset="-122"/>
              </a:rPr>
              <a:t>		树的度：                            一棵树中，最大的节点的度称为树的度；</a:t>
            </a:r>
          </a:p>
          <a:p>
            <a:pPr lvl="1"/>
            <a:r>
              <a:rPr lang="zh-CN" altLang="en-US" sz="1600" dirty="0">
                <a:latin typeface="Noto Sans S Chinese Regular" panose="020B0500000000000000" pitchFamily="34" charset="-122"/>
                <a:ea typeface="Noto Sans S Chinese Regular" panose="020B0500000000000000" pitchFamily="34" charset="-122"/>
              </a:rPr>
              <a:t>		节点的层次：                     从根开始定义起，根为第</a:t>
            </a:r>
            <a:r>
              <a:rPr lang="en-US" altLang="zh-CN" sz="1600" dirty="0">
                <a:latin typeface="Noto Sans S Chinese Regular" panose="020B0500000000000000" pitchFamily="34" charset="-122"/>
                <a:ea typeface="Noto Sans S Chinese Regular" panose="020B0500000000000000" pitchFamily="34" charset="-122"/>
              </a:rPr>
              <a:t>1</a:t>
            </a:r>
            <a:r>
              <a:rPr lang="zh-CN" altLang="en-US" sz="1600" dirty="0">
                <a:latin typeface="Noto Sans S Chinese Regular" panose="020B0500000000000000" pitchFamily="34" charset="-122"/>
                <a:ea typeface="Noto Sans S Chinese Regular" panose="020B0500000000000000" pitchFamily="34" charset="-122"/>
              </a:rPr>
              <a:t>层，根的子节点为第</a:t>
            </a:r>
            <a:r>
              <a:rPr lang="en-US" altLang="zh-CN" sz="1600" dirty="0">
                <a:latin typeface="Noto Sans S Chinese Regular" panose="020B0500000000000000" pitchFamily="34" charset="-122"/>
                <a:ea typeface="Noto Sans S Chinese Regular" panose="020B0500000000000000" pitchFamily="34" charset="-122"/>
              </a:rPr>
              <a:t>2</a:t>
            </a:r>
            <a:r>
              <a:rPr lang="zh-CN" altLang="en-US" sz="1600" dirty="0">
                <a:latin typeface="Noto Sans S Chinese Regular" panose="020B0500000000000000" pitchFamily="34" charset="-122"/>
                <a:ea typeface="Noto Sans S Chinese Regular" panose="020B0500000000000000" pitchFamily="34" charset="-122"/>
              </a:rPr>
              <a:t>层，以此类推；</a:t>
            </a:r>
          </a:p>
          <a:p>
            <a:pPr lvl="1"/>
            <a:r>
              <a:rPr lang="zh-CN" altLang="en-US" sz="1600" dirty="0">
                <a:latin typeface="Noto Sans S Chinese Regular" panose="020B0500000000000000" pitchFamily="34" charset="-122"/>
                <a:ea typeface="Noto Sans S Chinese Regular" panose="020B0500000000000000" pitchFamily="34" charset="-122"/>
              </a:rPr>
              <a:t>		树的高度或深度：              树中节点的最大层次；</a:t>
            </a:r>
          </a:p>
          <a:p>
            <a:pPr lvl="1"/>
            <a:r>
              <a:rPr lang="zh-CN" altLang="en-US" sz="1600" dirty="0">
                <a:latin typeface="Noto Sans S Chinese Regular" panose="020B0500000000000000" pitchFamily="34" charset="-122"/>
                <a:ea typeface="Noto Sans S Chinese Regular" panose="020B0500000000000000" pitchFamily="34" charset="-122"/>
              </a:rPr>
              <a:t>		堂兄弟节点：                     双亲在同一层的节点互为堂兄弟；</a:t>
            </a:r>
          </a:p>
          <a:p>
            <a:pPr lvl="1"/>
            <a:r>
              <a:rPr lang="zh-CN" altLang="en-US" sz="1600" dirty="0">
                <a:latin typeface="Noto Sans S Chinese Regular" panose="020B0500000000000000" pitchFamily="34" charset="-122"/>
                <a:ea typeface="Noto Sans S Chinese Regular" panose="020B0500000000000000" pitchFamily="34" charset="-122"/>
              </a:rPr>
              <a:t>		节点的祖先：                     从根到该节点所经分支上的所有节点；</a:t>
            </a:r>
          </a:p>
          <a:p>
            <a:pPr lvl="1"/>
            <a:r>
              <a:rPr lang="zh-CN" altLang="en-US" sz="1600" dirty="0">
                <a:latin typeface="Noto Sans S Chinese Regular" panose="020B0500000000000000" pitchFamily="34" charset="-122"/>
                <a:ea typeface="Noto Sans S Chinese Regular" panose="020B0500000000000000" pitchFamily="34" charset="-122"/>
              </a:rPr>
              <a:t>		子孙：                                以某节点为根的子树中任一节点都称为该节点的子孙。</a:t>
            </a:r>
          </a:p>
          <a:p>
            <a:pPr lvl="1"/>
            <a:r>
              <a:rPr lang="zh-CN" altLang="en-US" sz="1600" dirty="0">
                <a:latin typeface="Noto Sans S Chinese Regular" panose="020B0500000000000000" pitchFamily="34" charset="-122"/>
                <a:ea typeface="Noto Sans S Chinese Regular" panose="020B0500000000000000" pitchFamily="34" charset="-122"/>
              </a:rPr>
              <a:t>		森林：                                由</a:t>
            </a:r>
            <a:r>
              <a:rPr lang="en-US" altLang="zh-CN" sz="1600" dirty="0">
                <a:latin typeface="Noto Sans S Chinese Regular" panose="020B0500000000000000" pitchFamily="34" charset="-122"/>
                <a:ea typeface="Noto Sans S Chinese Regular" panose="020B0500000000000000" pitchFamily="34" charset="-122"/>
              </a:rPr>
              <a:t>m</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m&gt;=0</a:t>
            </a:r>
            <a:r>
              <a:rPr lang="zh-CN" altLang="en-US" sz="1600" dirty="0">
                <a:latin typeface="Noto Sans S Chinese Regular" panose="020B0500000000000000" pitchFamily="34" charset="-122"/>
                <a:ea typeface="Noto Sans S Chinese Regular" panose="020B0500000000000000" pitchFamily="34" charset="-122"/>
              </a:rPr>
              <a:t>）棵互不相交的树的集合称为森林；</a:t>
            </a:r>
          </a:p>
          <a:p>
            <a:pPr lvl="1"/>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115927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85000" lnSpcReduction="20000"/>
          </a:bodyPr>
          <a:lstStyle/>
          <a:p>
            <a:r>
              <a:rPr lang="zh-CN" altLang="en-US" sz="2000" dirty="0">
                <a:latin typeface="Noto Sans S Chinese Regular" panose="020B0500000000000000" pitchFamily="34" charset="-122"/>
                <a:ea typeface="Noto Sans S Chinese Regular" panose="020B0500000000000000" pitchFamily="34" charset="-122"/>
              </a:rPr>
              <a:t>常见的数据结构</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c</a:t>
            </a:r>
            <a:r>
              <a:rPr lang="zh-CN" altLang="en-US" sz="1600" dirty="0">
                <a:latin typeface="Noto Sans S Chinese Regular" panose="020B0500000000000000" pitchFamily="34" charset="-122"/>
                <a:ea typeface="Noto Sans S Chinese Regular" panose="020B0500000000000000" pitchFamily="34" charset="-122"/>
              </a:rPr>
              <a:t>、常用操作</a:t>
            </a:r>
          </a:p>
          <a:p>
            <a:pPr lvl="1"/>
            <a:endParaRPr lang="zh-CN" altLang="en-US"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		树的生成</a:t>
            </a:r>
          </a:p>
          <a:p>
            <a:pPr lvl="1"/>
            <a:r>
              <a:rPr lang="zh-CN" altLang="en-US" sz="1600" dirty="0">
                <a:latin typeface="Noto Sans S Chinese Regular" panose="020B0500000000000000" pitchFamily="34" charset="-122"/>
                <a:ea typeface="Noto Sans S Chinese Regular" panose="020B0500000000000000" pitchFamily="34" charset="-122"/>
              </a:rPr>
              <a:t>			基于数组的实现</a:t>
            </a:r>
          </a:p>
          <a:p>
            <a:pPr lvl="1"/>
            <a:r>
              <a:rPr lang="zh-CN" altLang="en-US" sz="1600" dirty="0">
                <a:latin typeface="Noto Sans S Chinese Regular" panose="020B0500000000000000" pitchFamily="34" charset="-122"/>
                <a:ea typeface="Noto Sans S Chinese Regular" panose="020B0500000000000000" pitchFamily="34" charset="-122"/>
              </a:rPr>
              <a:t>			基于链表的实现</a:t>
            </a:r>
          </a:p>
          <a:p>
            <a:pPr lvl="1"/>
            <a:r>
              <a:rPr lang="zh-CN" altLang="en-US" sz="1600" dirty="0">
                <a:latin typeface="Noto Sans S Chinese Regular" panose="020B0500000000000000" pitchFamily="34" charset="-122"/>
                <a:ea typeface="Noto Sans S Chinese Regular" panose="020B0500000000000000" pitchFamily="34" charset="-122"/>
              </a:rPr>
              <a:t>				基于二叉链表的实现</a:t>
            </a:r>
          </a:p>
          <a:p>
            <a:pPr lvl="1"/>
            <a:r>
              <a:rPr lang="zh-CN" altLang="en-US" sz="1600" dirty="0">
                <a:latin typeface="Noto Sans S Chinese Regular" panose="020B0500000000000000" pitchFamily="34" charset="-122"/>
                <a:ea typeface="Noto Sans S Chinese Regular" panose="020B0500000000000000" pitchFamily="34" charset="-122"/>
              </a:rPr>
              <a:t>				基于三叉链表的实现</a:t>
            </a:r>
          </a:p>
          <a:p>
            <a:pPr lvl="1"/>
            <a:r>
              <a:rPr lang="zh-CN" altLang="en-US" sz="1600" dirty="0">
                <a:latin typeface="Noto Sans S Chinese Regular" panose="020B0500000000000000" pitchFamily="34" charset="-122"/>
                <a:ea typeface="Noto Sans S Chinese Regular" panose="020B0500000000000000" pitchFamily="34" charset="-122"/>
              </a:rPr>
              <a:t>		树的遍历</a:t>
            </a:r>
          </a:p>
          <a:p>
            <a:pPr lvl="1"/>
            <a:r>
              <a:rPr lang="zh-CN" altLang="en-US" sz="1600" dirty="0">
                <a:latin typeface="Noto Sans S Chinese Regular" panose="020B0500000000000000" pitchFamily="34" charset="-122"/>
                <a:ea typeface="Noto Sans S Chinese Regular" panose="020B0500000000000000" pitchFamily="34" charset="-122"/>
              </a:rPr>
              <a:t>			先序遍历的规则：根节点</a:t>
            </a:r>
            <a:r>
              <a:rPr lang="en-US" altLang="zh-CN" sz="1600" dirty="0">
                <a:latin typeface="Noto Sans S Chinese Regular" panose="020B0500000000000000" pitchFamily="34" charset="-122"/>
                <a:ea typeface="Noto Sans S Chinese Regular" panose="020B0500000000000000" pitchFamily="34" charset="-122"/>
              </a:rPr>
              <a:t>----</a:t>
            </a:r>
            <a:r>
              <a:rPr lang="zh-CN" altLang="en-US" sz="1600" dirty="0">
                <a:latin typeface="Noto Sans S Chinese Regular" panose="020B0500000000000000" pitchFamily="34" charset="-122"/>
                <a:ea typeface="Noto Sans S Chinese Regular" panose="020B0500000000000000" pitchFamily="34" charset="-122"/>
              </a:rPr>
              <a:t>左子树</a:t>
            </a:r>
            <a:r>
              <a:rPr lang="en-US" altLang="zh-CN" sz="1600" dirty="0">
                <a:latin typeface="Noto Sans S Chinese Regular" panose="020B0500000000000000" pitchFamily="34" charset="-122"/>
                <a:ea typeface="Noto Sans S Chinese Regular" panose="020B0500000000000000" pitchFamily="34" charset="-122"/>
              </a:rPr>
              <a:t>----</a:t>
            </a:r>
            <a:r>
              <a:rPr lang="zh-CN" altLang="en-US" sz="1600" dirty="0">
                <a:latin typeface="Noto Sans S Chinese Regular" panose="020B0500000000000000" pitchFamily="34" charset="-122"/>
                <a:ea typeface="Noto Sans S Chinese Regular" panose="020B0500000000000000" pitchFamily="34" charset="-122"/>
              </a:rPr>
              <a:t>右子树      </a:t>
            </a:r>
          </a:p>
          <a:p>
            <a:pPr lvl="1"/>
            <a:r>
              <a:rPr lang="zh-CN" altLang="en-US" sz="1600" dirty="0">
                <a:latin typeface="Noto Sans S Chinese Regular" panose="020B0500000000000000" pitchFamily="34" charset="-122"/>
                <a:ea typeface="Noto Sans S Chinese Regular" panose="020B0500000000000000" pitchFamily="34" charset="-122"/>
              </a:rPr>
              <a:t>			中序遍历的规则：左子树</a:t>
            </a:r>
            <a:r>
              <a:rPr lang="en-US" altLang="zh-CN" sz="1600" dirty="0">
                <a:latin typeface="Noto Sans S Chinese Regular" panose="020B0500000000000000" pitchFamily="34" charset="-122"/>
                <a:ea typeface="Noto Sans S Chinese Regular" panose="020B0500000000000000" pitchFamily="34" charset="-122"/>
              </a:rPr>
              <a:t>----</a:t>
            </a:r>
            <a:r>
              <a:rPr lang="zh-CN" altLang="en-US" sz="1600" dirty="0">
                <a:latin typeface="Noto Sans S Chinese Regular" panose="020B0500000000000000" pitchFamily="34" charset="-122"/>
                <a:ea typeface="Noto Sans S Chinese Regular" panose="020B0500000000000000" pitchFamily="34" charset="-122"/>
              </a:rPr>
              <a:t>根节点</a:t>
            </a:r>
            <a:r>
              <a:rPr lang="en-US" altLang="zh-CN" sz="1600" dirty="0">
                <a:latin typeface="Noto Sans S Chinese Regular" panose="020B0500000000000000" pitchFamily="34" charset="-122"/>
                <a:ea typeface="Noto Sans S Chinese Regular" panose="020B0500000000000000" pitchFamily="34" charset="-122"/>
              </a:rPr>
              <a:t>----</a:t>
            </a:r>
            <a:r>
              <a:rPr lang="zh-CN" altLang="en-US" sz="1600" dirty="0">
                <a:latin typeface="Noto Sans S Chinese Regular" panose="020B0500000000000000" pitchFamily="34" charset="-122"/>
                <a:ea typeface="Noto Sans S Chinese Regular" panose="020B0500000000000000" pitchFamily="34" charset="-122"/>
              </a:rPr>
              <a:t>右子树     </a:t>
            </a:r>
          </a:p>
          <a:p>
            <a:pPr lvl="1"/>
            <a:r>
              <a:rPr lang="zh-CN" altLang="en-US" sz="1600" dirty="0">
                <a:latin typeface="Noto Sans S Chinese Regular" panose="020B0500000000000000" pitchFamily="34" charset="-122"/>
                <a:ea typeface="Noto Sans S Chinese Regular" panose="020B0500000000000000" pitchFamily="34" charset="-122"/>
              </a:rPr>
              <a:t>			后序遍历的规则：左子树</a:t>
            </a:r>
            <a:r>
              <a:rPr lang="en-US" altLang="zh-CN" sz="1600" dirty="0">
                <a:latin typeface="Noto Sans S Chinese Regular" panose="020B0500000000000000" pitchFamily="34" charset="-122"/>
                <a:ea typeface="Noto Sans S Chinese Regular" panose="020B0500000000000000" pitchFamily="34" charset="-122"/>
              </a:rPr>
              <a:t>----</a:t>
            </a:r>
            <a:r>
              <a:rPr lang="zh-CN" altLang="en-US" sz="1600" dirty="0">
                <a:latin typeface="Noto Sans S Chinese Regular" panose="020B0500000000000000" pitchFamily="34" charset="-122"/>
                <a:ea typeface="Noto Sans S Chinese Regular" panose="020B0500000000000000" pitchFamily="34" charset="-122"/>
              </a:rPr>
              <a:t>右子树</a:t>
            </a:r>
            <a:r>
              <a:rPr lang="en-US" altLang="zh-CN" sz="1600" dirty="0">
                <a:latin typeface="Noto Sans S Chinese Regular" panose="020B0500000000000000" pitchFamily="34" charset="-122"/>
                <a:ea typeface="Noto Sans S Chinese Regular" panose="020B0500000000000000" pitchFamily="34" charset="-122"/>
              </a:rPr>
              <a:t>----</a:t>
            </a:r>
            <a:r>
              <a:rPr lang="zh-CN" altLang="en-US" sz="1600" dirty="0">
                <a:latin typeface="Noto Sans S Chinese Regular" panose="020B0500000000000000" pitchFamily="34" charset="-122"/>
                <a:ea typeface="Noto Sans S Chinese Regular" panose="020B0500000000000000" pitchFamily="34" charset="-122"/>
              </a:rPr>
              <a:t>根节点      </a:t>
            </a:r>
          </a:p>
          <a:p>
            <a:pPr lvl="1"/>
            <a:r>
              <a:rPr lang="zh-CN" altLang="en-US" sz="1600" dirty="0">
                <a:latin typeface="Noto Sans S Chinese Regular" panose="020B0500000000000000" pitchFamily="34" charset="-122"/>
                <a:ea typeface="Noto Sans S Chinese Regular" panose="020B0500000000000000" pitchFamily="34" charset="-122"/>
              </a:rPr>
              <a:t>		树的分类</a:t>
            </a:r>
          </a:p>
          <a:p>
            <a:pPr lvl="1"/>
            <a:r>
              <a:rPr lang="zh-CN" altLang="en-US" sz="1600" dirty="0">
                <a:latin typeface="Noto Sans S Chinese Regular" panose="020B0500000000000000" pitchFamily="34" charset="-122"/>
                <a:ea typeface="Noto Sans S Chinese Regular" panose="020B0500000000000000" pitchFamily="34" charset="-122"/>
              </a:rPr>
              <a:t>			二叉树</a:t>
            </a:r>
          </a:p>
          <a:p>
            <a:pPr lvl="1"/>
            <a:r>
              <a:rPr lang="zh-CN" altLang="en-US" sz="1600" dirty="0">
                <a:latin typeface="Noto Sans S Chinese Regular" panose="020B0500000000000000" pitchFamily="34" charset="-122"/>
                <a:ea typeface="Noto Sans S Chinese Regular" panose="020B0500000000000000" pitchFamily="34" charset="-122"/>
              </a:rPr>
              <a:t>			二叉查找树（二叉排序树、二叉搜索树）</a:t>
            </a:r>
          </a:p>
          <a:p>
            <a:pPr lvl="1"/>
            <a:r>
              <a:rPr lang="zh-CN" altLang="en-US" sz="1600" dirty="0">
                <a:latin typeface="Noto Sans S Chinese Regular" panose="020B0500000000000000" pitchFamily="34" charset="-122"/>
                <a:ea typeface="Noto Sans S Chinese Regular" panose="020B0500000000000000" pitchFamily="34" charset="-122"/>
              </a:rPr>
              <a:t>			平衡二叉树</a:t>
            </a:r>
          </a:p>
          <a:p>
            <a:pPr lvl="1"/>
            <a:r>
              <a:rPr lang="zh-CN" altLang="en-US" sz="1600" dirty="0">
                <a:latin typeface="Noto Sans S Chinese Regular" panose="020B0500000000000000" pitchFamily="34" charset="-122"/>
                <a:ea typeface="Noto Sans S Chinese Regular" panose="020B0500000000000000" pitchFamily="34" charset="-122"/>
              </a:rPr>
              <a:t>				自平衡二叉树（</a:t>
            </a:r>
            <a:r>
              <a:rPr lang="en-US" altLang="zh-CN" sz="1600" dirty="0">
                <a:latin typeface="Noto Sans S Chinese Regular" panose="020B0500000000000000" pitchFamily="34" charset="-122"/>
                <a:ea typeface="Noto Sans S Chinese Regular" panose="020B0500000000000000" pitchFamily="34" charset="-122"/>
              </a:rPr>
              <a:t>AVL</a:t>
            </a:r>
            <a:r>
              <a:rPr lang="zh-CN" altLang="en-US" sz="1600" dirty="0">
                <a:latin typeface="Noto Sans S Chinese Regular" panose="020B0500000000000000" pitchFamily="34" charset="-122"/>
                <a:ea typeface="Noto Sans S Chinese Regular" panose="020B0500000000000000" pitchFamily="34" charset="-122"/>
              </a:rPr>
              <a:t>树、红黑树）</a:t>
            </a:r>
          </a:p>
          <a:p>
            <a:pPr lvl="1"/>
            <a:r>
              <a:rPr lang="zh-CN" altLang="en-US" sz="1600" dirty="0">
                <a:latin typeface="Noto Sans S Chinese Regular" panose="020B0500000000000000" pitchFamily="34" charset="-122"/>
                <a:ea typeface="Noto Sans S Chinese Regular" panose="020B0500000000000000" pitchFamily="34" charset="-122"/>
              </a:rPr>
              <a:t>			完全二叉树（子类 </a:t>
            </a:r>
            <a:r>
              <a:rPr lang="en-US" altLang="zh-CN" sz="1600" dirty="0">
                <a:latin typeface="Noto Sans S Chinese Regular" panose="020B0500000000000000" pitchFamily="34" charset="-122"/>
                <a:ea typeface="Noto Sans S Chinese Regular" panose="020B0500000000000000" pitchFamily="34" charset="-122"/>
              </a:rPr>
              <a:t>--&gt; </a:t>
            </a:r>
            <a:r>
              <a:rPr lang="zh-CN" altLang="en-US" sz="1600" dirty="0">
                <a:latin typeface="Noto Sans S Chinese Regular" panose="020B0500000000000000" pitchFamily="34" charset="-122"/>
                <a:ea typeface="Noto Sans S Chinese Regular" panose="020B0500000000000000" pitchFamily="34" charset="-122"/>
              </a:rPr>
              <a:t>满二叉树）</a:t>
            </a:r>
          </a:p>
          <a:p>
            <a:pPr lvl="1"/>
            <a:r>
              <a:rPr lang="zh-CN" altLang="en-US" sz="1600" dirty="0">
                <a:latin typeface="Noto Sans S Chinese Regular" panose="020B0500000000000000" pitchFamily="34" charset="-122"/>
                <a:ea typeface="Noto Sans S Chinese Regular" panose="020B0500000000000000" pitchFamily="34" charset="-122"/>
              </a:rPr>
              <a:t>			</a:t>
            </a:r>
          </a:p>
          <a:p>
            <a:pPr lvl="1"/>
            <a:r>
              <a:rPr lang="zh-CN" altLang="en-US" sz="1600" dirty="0">
                <a:latin typeface="Noto Sans S Chinese Regular" panose="020B0500000000000000" pitchFamily="34" charset="-122"/>
                <a:ea typeface="Noto Sans S Chinese Regular" panose="020B0500000000000000" pitchFamily="34" charset="-122"/>
              </a:rPr>
              <a:t>		树的增强</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B</a:t>
            </a:r>
            <a:r>
              <a:rPr lang="zh-CN" altLang="en-US" sz="1600" dirty="0">
                <a:latin typeface="Noto Sans S Chinese Regular" panose="020B0500000000000000" pitchFamily="34" charset="-122"/>
                <a:ea typeface="Noto Sans S Chinese Regular" panose="020B0500000000000000" pitchFamily="34" charset="-122"/>
              </a:rPr>
              <a:t>树</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B+</a:t>
            </a:r>
            <a:r>
              <a:rPr lang="zh-CN" altLang="en-US" sz="1600" dirty="0">
                <a:latin typeface="Noto Sans S Chinese Regular" panose="020B0500000000000000" pitchFamily="34" charset="-122"/>
                <a:ea typeface="Noto Sans S Chinese Regular" panose="020B0500000000000000" pitchFamily="34" charset="-122"/>
              </a:rPr>
              <a:t>树</a:t>
            </a:r>
          </a:p>
          <a:p>
            <a:pPr lvl="1"/>
            <a:r>
              <a:rPr lang="zh-CN" altLang="en-US" sz="1600" dirty="0">
                <a:latin typeface="Noto Sans S Chinese Regular" panose="020B0500000000000000" pitchFamily="34" charset="-122"/>
                <a:ea typeface="Noto Sans S Chinese Regular" panose="020B0500000000000000" pitchFamily="34" charset="-122"/>
              </a:rPr>
              <a:t>			</a:t>
            </a:r>
            <a:r>
              <a:rPr lang="en-US" altLang="zh-CN" sz="1600" dirty="0">
                <a:latin typeface="Noto Sans S Chinese Regular" panose="020B0500000000000000" pitchFamily="34" charset="-122"/>
                <a:ea typeface="Noto Sans S Chinese Regular" panose="020B0500000000000000" pitchFamily="34" charset="-122"/>
              </a:rPr>
              <a:t>LSM</a:t>
            </a:r>
            <a:r>
              <a:rPr lang="zh-CN" altLang="en-US" sz="1600" dirty="0">
                <a:latin typeface="Noto Sans S Chinese Regular" panose="020B0500000000000000" pitchFamily="34" charset="-122"/>
                <a:ea typeface="Noto Sans S Chinese Regular" panose="020B0500000000000000" pitchFamily="34" charset="-122"/>
              </a:rPr>
              <a:t>树</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207043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四、泛型</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泛型：</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从字面上理解，其指的就是一种泛指的类型，在初始编写时不确定，只有在最终使用时才会确定。</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泛型最大的优点在于可以将类型参数化，起到占位符的作用，等待最终实际操作时才会最终确定其类型。</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在集合体系中大量使用，方便于操作与管理。</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2667835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3377D116-C0F7-45FD-A0F7-97E1669C7607}"/>
              </a:ext>
            </a:extLst>
          </p:cNvPr>
          <p:cNvPicPr>
            <a:picLocks noChangeAspect="1"/>
          </p:cNvPicPr>
          <p:nvPr/>
        </p:nvPicPr>
        <p:blipFill>
          <a:blip r:embed="rId2"/>
          <a:stretch>
            <a:fillRect/>
          </a:stretch>
        </p:blipFill>
        <p:spPr>
          <a:xfrm>
            <a:off x="958788" y="950345"/>
            <a:ext cx="4175439" cy="5690606"/>
          </a:xfrm>
          <a:prstGeom prst="rect">
            <a:avLst/>
          </a:prstGeom>
        </p:spPr>
      </p:pic>
      <p:pic>
        <p:nvPicPr>
          <p:cNvPr id="6" name="图片 5">
            <a:extLst>
              <a:ext uri="{FF2B5EF4-FFF2-40B4-BE49-F238E27FC236}">
                <a16:creationId xmlns:a16="http://schemas.microsoft.com/office/drawing/2014/main" id="{FE287B40-D22D-4A3C-B2EE-4D99FE9A5BDD}"/>
              </a:ext>
            </a:extLst>
          </p:cNvPr>
          <p:cNvPicPr>
            <a:picLocks noChangeAspect="1"/>
          </p:cNvPicPr>
          <p:nvPr/>
        </p:nvPicPr>
        <p:blipFill>
          <a:blip r:embed="rId3"/>
          <a:stretch>
            <a:fillRect/>
          </a:stretch>
        </p:blipFill>
        <p:spPr>
          <a:xfrm>
            <a:off x="6306312" y="979555"/>
            <a:ext cx="3734124" cy="1280271"/>
          </a:xfrm>
          <a:prstGeom prst="rect">
            <a:avLst/>
          </a:prstGeom>
        </p:spPr>
      </p:pic>
      <p:pic>
        <p:nvPicPr>
          <p:cNvPr id="7" name="图片 6">
            <a:extLst>
              <a:ext uri="{FF2B5EF4-FFF2-40B4-BE49-F238E27FC236}">
                <a16:creationId xmlns:a16="http://schemas.microsoft.com/office/drawing/2014/main" id="{E9AD3DFE-F1D4-488A-ADDF-5B17A8EDB906}"/>
              </a:ext>
            </a:extLst>
          </p:cNvPr>
          <p:cNvPicPr>
            <a:picLocks noChangeAspect="1"/>
          </p:cNvPicPr>
          <p:nvPr/>
        </p:nvPicPr>
        <p:blipFill>
          <a:blip r:embed="rId4"/>
          <a:stretch>
            <a:fillRect/>
          </a:stretch>
        </p:blipFill>
        <p:spPr>
          <a:xfrm>
            <a:off x="6338863" y="2791252"/>
            <a:ext cx="5082980" cy="3170195"/>
          </a:xfrm>
          <a:prstGeom prst="rect">
            <a:avLst/>
          </a:prstGeom>
        </p:spPr>
      </p:pic>
    </p:spTree>
    <p:extLst>
      <p:ext uri="{BB962C8B-B14F-4D97-AF65-F5344CB8AC3E}">
        <p14:creationId xmlns:p14="http://schemas.microsoft.com/office/powerpoint/2010/main" val="21344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A46C9D23-58C8-46AA-A742-B1316343D736}"/>
              </a:ext>
            </a:extLst>
          </p:cNvPr>
          <p:cNvPicPr>
            <a:picLocks noChangeAspect="1"/>
          </p:cNvPicPr>
          <p:nvPr/>
        </p:nvPicPr>
        <p:blipFill>
          <a:blip r:embed="rId2"/>
          <a:stretch>
            <a:fillRect/>
          </a:stretch>
        </p:blipFill>
        <p:spPr>
          <a:xfrm>
            <a:off x="6173228" y="2833087"/>
            <a:ext cx="5927036" cy="3353091"/>
          </a:xfrm>
          <a:prstGeom prst="rect">
            <a:avLst/>
          </a:prstGeom>
        </p:spPr>
      </p:pic>
      <p:pic>
        <p:nvPicPr>
          <p:cNvPr id="6" name="图片 5">
            <a:extLst>
              <a:ext uri="{FF2B5EF4-FFF2-40B4-BE49-F238E27FC236}">
                <a16:creationId xmlns:a16="http://schemas.microsoft.com/office/drawing/2014/main" id="{48A87EB9-C53C-4D49-889C-8B43AC957D2F}"/>
              </a:ext>
            </a:extLst>
          </p:cNvPr>
          <p:cNvPicPr>
            <a:picLocks noChangeAspect="1"/>
          </p:cNvPicPr>
          <p:nvPr/>
        </p:nvPicPr>
        <p:blipFill>
          <a:blip r:embed="rId3"/>
          <a:stretch>
            <a:fillRect/>
          </a:stretch>
        </p:blipFill>
        <p:spPr>
          <a:xfrm>
            <a:off x="6173228" y="1032742"/>
            <a:ext cx="3718882" cy="1493649"/>
          </a:xfrm>
          <a:prstGeom prst="rect">
            <a:avLst/>
          </a:prstGeom>
        </p:spPr>
      </p:pic>
      <p:pic>
        <p:nvPicPr>
          <p:cNvPr id="7" name="图片 6">
            <a:extLst>
              <a:ext uri="{FF2B5EF4-FFF2-40B4-BE49-F238E27FC236}">
                <a16:creationId xmlns:a16="http://schemas.microsoft.com/office/drawing/2014/main" id="{79F681AB-6A52-431B-9C3C-28F4CC607228}"/>
              </a:ext>
            </a:extLst>
          </p:cNvPr>
          <p:cNvPicPr>
            <a:picLocks noChangeAspect="1"/>
          </p:cNvPicPr>
          <p:nvPr/>
        </p:nvPicPr>
        <p:blipFill>
          <a:blip r:embed="rId4"/>
          <a:stretch>
            <a:fillRect/>
          </a:stretch>
        </p:blipFill>
        <p:spPr>
          <a:xfrm>
            <a:off x="249934" y="1036948"/>
            <a:ext cx="5768840" cy="4351397"/>
          </a:xfrm>
          <a:prstGeom prst="rect">
            <a:avLst/>
          </a:prstGeom>
        </p:spPr>
      </p:pic>
    </p:spTree>
    <p:extLst>
      <p:ext uri="{BB962C8B-B14F-4D97-AF65-F5344CB8AC3E}">
        <p14:creationId xmlns:p14="http://schemas.microsoft.com/office/powerpoint/2010/main" val="351250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五、</a:t>
            </a:r>
            <a:r>
              <a:rPr lang="en-US" altLang="zh-CN" sz="2000" dirty="0">
                <a:latin typeface="Noto Sans S Chinese Regular" panose="020B0500000000000000" pitchFamily="34" charset="-122"/>
                <a:ea typeface="Noto Sans S Chinese Regular" panose="020B0500000000000000" pitchFamily="34" charset="-122"/>
              </a:rPr>
              <a:t>Collection&lt;E&gt;</a:t>
            </a:r>
            <a:r>
              <a:rPr lang="zh-CN" altLang="en-US" sz="2000" dirty="0">
                <a:latin typeface="Noto Sans S Chinese Regular" panose="020B0500000000000000" pitchFamily="34" charset="-122"/>
                <a:ea typeface="Noto Sans S Chinese Regular" panose="020B0500000000000000" pitchFamily="34" charset="-122"/>
              </a:rPr>
              <a:t>体系</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unmodifiable</a:t>
            </a:r>
            <a:r>
              <a:rPr lang="zh-CN" altLang="en-US" sz="1600" dirty="0">
                <a:latin typeface="Noto Sans S Chinese Regular" panose="020B0500000000000000" pitchFamily="34" charset="-122"/>
                <a:ea typeface="Noto Sans S Chinese Regular" panose="020B0500000000000000" pitchFamily="34" charset="-122"/>
              </a:rPr>
              <a:t> （不可修改的）（</a:t>
            </a:r>
            <a:r>
              <a:rPr lang="en-US" altLang="zh-CN" sz="1600" dirty="0">
                <a:latin typeface="Noto Sans S Chinese Regular" panose="020B0500000000000000" pitchFamily="34" charset="-122"/>
                <a:ea typeface="Noto Sans S Chinese Regular" panose="020B0500000000000000" pitchFamily="34" charset="-122"/>
              </a:rPr>
              <a:t>since 9</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Stream</a:t>
            </a:r>
            <a:r>
              <a:rPr lang="zh-CN" altLang="en-US" sz="1600" dirty="0">
                <a:latin typeface="Noto Sans S Chinese Regular" panose="020B0500000000000000" pitchFamily="34" charset="-122"/>
                <a:ea typeface="Noto Sans S Chinese Regular" panose="020B0500000000000000" pitchFamily="34" charset="-122"/>
              </a:rPr>
              <a:t>的</a:t>
            </a:r>
            <a:r>
              <a:rPr lang="en-US" altLang="zh-CN" sz="1600" dirty="0">
                <a:latin typeface="Noto Sans S Chinese Regular" panose="020B0500000000000000" pitchFamily="34" charset="-122"/>
                <a:ea typeface="Noto Sans S Chinese Regular" panose="020B0500000000000000" pitchFamily="34" charset="-122"/>
              </a:rPr>
              <a:t>API </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since 8</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List&lt;E&gt;</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有序（输入顺序与输出顺序相同） 允许重复元素         允许多个</a:t>
            </a:r>
            <a:r>
              <a:rPr lang="en-US" altLang="zh-CN" sz="1600" dirty="0">
                <a:latin typeface="Noto Sans S Chinese Regular" panose="020B0500000000000000" pitchFamily="34" charset="-122"/>
                <a:ea typeface="Noto Sans S Chinese Regular" panose="020B0500000000000000" pitchFamily="34" charset="-122"/>
              </a:rPr>
              <a:t>null</a:t>
            </a:r>
            <a:r>
              <a:rPr lang="zh-CN" altLang="en-US" sz="1600" dirty="0">
                <a:latin typeface="Noto Sans S Chinese Regular" panose="020B0500000000000000" pitchFamily="34" charset="-122"/>
                <a:ea typeface="Noto Sans S Chinese Regular" panose="020B0500000000000000" pitchFamily="34" charset="-122"/>
              </a:rPr>
              <a:t>同时存在      支持索引遍历</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Set&lt;E&gt;</a:t>
            </a:r>
          </a:p>
          <a:p>
            <a:pPr lvl="1"/>
            <a:r>
              <a:rPr lang="zh-CN" altLang="en-US" sz="1600" dirty="0">
                <a:latin typeface="Noto Sans S Chinese Regular" panose="020B0500000000000000" pitchFamily="34" charset="-122"/>
                <a:ea typeface="Noto Sans S Chinese Regular" panose="020B0500000000000000" pitchFamily="34" charset="-122"/>
              </a:rPr>
              <a:t>              无序（输入顺序与输出顺序不同） 不允许重复元素     只允许一个</a:t>
            </a:r>
            <a:r>
              <a:rPr lang="en-US" altLang="zh-CN" sz="1600" dirty="0">
                <a:latin typeface="Noto Sans S Chinese Regular" panose="020B0500000000000000" pitchFamily="34" charset="-122"/>
                <a:ea typeface="Noto Sans S Chinese Regular" panose="020B0500000000000000" pitchFamily="34" charset="-122"/>
              </a:rPr>
              <a:t>null</a:t>
            </a:r>
            <a:r>
              <a:rPr lang="zh-CN" altLang="en-US" sz="1600" dirty="0">
                <a:latin typeface="Noto Sans S Chinese Regular" panose="020B0500000000000000" pitchFamily="34" charset="-122"/>
                <a:ea typeface="Noto Sans S Chinese Regular" panose="020B0500000000000000" pitchFamily="34" charset="-122"/>
              </a:rPr>
              <a:t>存在          不支持索引遍历</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TreeSet</a:t>
            </a:r>
            <a:r>
              <a:rPr lang="zh-CN" altLang="en-US" sz="1600" dirty="0">
                <a:latin typeface="Noto Sans S Chinese Regular" panose="020B0500000000000000" pitchFamily="34" charset="-122"/>
                <a:ea typeface="Noto Sans S Chinese Regular" panose="020B0500000000000000" pitchFamily="34" charset="-122"/>
              </a:rPr>
              <a:t>支持自定义排序，实现</a:t>
            </a:r>
            <a:r>
              <a:rPr lang="en-US" altLang="zh-CN" sz="1600" dirty="0">
                <a:latin typeface="Noto Sans S Chinese Regular" panose="020B0500000000000000" pitchFamily="34" charset="-122"/>
                <a:ea typeface="Noto Sans S Chinese Regular" panose="020B0500000000000000" pitchFamily="34" charset="-122"/>
              </a:rPr>
              <a:t>Comparable</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Comparator</a:t>
            </a:r>
            <a:r>
              <a:rPr lang="zh-CN" altLang="en-US" sz="1600" dirty="0">
                <a:latin typeface="Noto Sans S Chinese Regular" panose="020B0500000000000000" pitchFamily="34" charset="-122"/>
                <a:ea typeface="Noto Sans S Chinese Regular" panose="020B0500000000000000" pitchFamily="34" charset="-122"/>
              </a:rPr>
              <a:t>接口</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Queue&lt;E&gt;</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Deque&lt;E&gt;</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4239506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b="1" dirty="0">
                <a:latin typeface="Noto Sans S Chinese Regular" panose="020B0500000000000000" pitchFamily="34" charset="-122"/>
                <a:ea typeface="Noto Sans S Chinese Regular" panose="020B0500000000000000" pitchFamily="34" charset="-122"/>
              </a:rPr>
              <a:t>Module </a:t>
            </a:r>
            <a:r>
              <a:rPr lang="en-US" altLang="zh-CN" sz="1600" b="1" dirty="0" err="1">
                <a:latin typeface="Noto Sans S Chinese Regular" panose="020B0500000000000000" pitchFamily="34" charset="-122"/>
                <a:ea typeface="Noto Sans S Chinese Regular" panose="020B0500000000000000" pitchFamily="34" charset="-122"/>
              </a:rPr>
              <a:t>java.base</a:t>
            </a:r>
            <a:endParaRPr lang="en-US" altLang="zh-CN" sz="1600" b="1" dirty="0">
              <a:latin typeface="Noto Sans S Chinese Regular" panose="020B0500000000000000" pitchFamily="34" charset="-122"/>
              <a:ea typeface="Noto Sans S Chinese Regular" panose="020B0500000000000000" pitchFamily="34" charset="-122"/>
            </a:endParaRPr>
          </a:p>
          <a:p>
            <a:pPr lvl="2"/>
            <a:r>
              <a:rPr lang="en-US" altLang="zh-CN" sz="1600" b="1" dirty="0" err="1">
                <a:latin typeface="Noto Sans S Chinese Regular" panose="020B0500000000000000" pitchFamily="34" charset="-122"/>
                <a:ea typeface="Noto Sans S Chinese Regular" panose="020B0500000000000000" pitchFamily="34" charset="-122"/>
              </a:rPr>
              <a:t>java.lang</a:t>
            </a:r>
            <a:endParaRPr lang="en-US" altLang="zh-CN" sz="1600" b="1" dirty="0">
              <a:latin typeface="Noto Sans S Chinese Regular" panose="020B0500000000000000" pitchFamily="34" charset="-122"/>
              <a:ea typeface="Noto Sans S Chinese Regular" panose="020B0500000000000000" pitchFamily="34" charset="-122"/>
            </a:endParaRPr>
          </a:p>
          <a:p>
            <a:pPr lvl="2"/>
            <a:r>
              <a:rPr lang="en-US" altLang="zh-CN" sz="1600" b="1" dirty="0" err="1">
                <a:latin typeface="Noto Sans S Chinese Regular" panose="020B0500000000000000" pitchFamily="34" charset="-122"/>
                <a:ea typeface="Noto Sans S Chinese Regular" panose="020B0500000000000000" pitchFamily="34" charset="-122"/>
              </a:rPr>
              <a:t>java.util</a:t>
            </a:r>
            <a:endParaRPr lang="en-US" altLang="zh-CN" sz="1600" b="1" dirty="0">
              <a:latin typeface="Noto Sans S Chinese Regular" panose="020B0500000000000000" pitchFamily="34" charset="-122"/>
              <a:ea typeface="Noto Sans S Chinese Regular" panose="020B0500000000000000" pitchFamily="34" charset="-122"/>
            </a:endParaRPr>
          </a:p>
          <a:p>
            <a:pPr lvl="2"/>
            <a:r>
              <a:rPr lang="en-US" altLang="zh-CN" sz="1600" b="1" dirty="0">
                <a:latin typeface="Noto Sans S Chinese Regular" panose="020B0500000000000000" pitchFamily="34" charset="-122"/>
                <a:ea typeface="Noto Sans S Chinese Regular" panose="020B0500000000000000" pitchFamily="34" charset="-122"/>
              </a:rPr>
              <a:t>java.io</a:t>
            </a:r>
          </a:p>
          <a:p>
            <a:pPr lvl="2"/>
            <a:r>
              <a:rPr lang="en-US" altLang="zh-CN" sz="1600" b="1" dirty="0">
                <a:latin typeface="Noto Sans S Chinese Regular" panose="020B0500000000000000" pitchFamily="34" charset="-122"/>
                <a:ea typeface="Noto Sans S Chinese Regular" panose="020B0500000000000000" pitchFamily="34" charset="-122"/>
              </a:rPr>
              <a:t>java.net</a:t>
            </a:r>
          </a:p>
          <a:p>
            <a:pPr lvl="2"/>
            <a:r>
              <a:rPr lang="en-US" altLang="zh-CN" sz="1600" b="1" dirty="0" err="1">
                <a:latin typeface="Noto Sans S Chinese Regular" panose="020B0500000000000000" pitchFamily="34" charset="-122"/>
                <a:ea typeface="Noto Sans S Chinese Regular" panose="020B0500000000000000" pitchFamily="34" charset="-122"/>
              </a:rPr>
              <a:t>java.security</a:t>
            </a:r>
            <a:endParaRPr lang="en-US" altLang="zh-CN" sz="1600" b="1" dirty="0">
              <a:latin typeface="Noto Sans S Chinese Regular" panose="020B0500000000000000" pitchFamily="34" charset="-122"/>
              <a:ea typeface="Noto Sans S Chinese Regular" panose="020B0500000000000000" pitchFamily="34" charset="-122"/>
            </a:endParaRPr>
          </a:p>
          <a:p>
            <a:pPr lvl="2"/>
            <a:r>
              <a:rPr lang="en-US" altLang="zh-CN" sz="1600" b="1" dirty="0" err="1">
                <a:latin typeface="Noto Sans S Chinese Regular" panose="020B0500000000000000" pitchFamily="34" charset="-122"/>
                <a:ea typeface="Noto Sans S Chinese Regular" panose="020B0500000000000000" pitchFamily="34" charset="-122"/>
              </a:rPr>
              <a:t>java.nio</a:t>
            </a:r>
            <a:endParaRPr lang="en-US" altLang="zh-CN" sz="1600" b="1" dirty="0">
              <a:latin typeface="Noto Sans S Chinese Regular" panose="020B0500000000000000" pitchFamily="34" charset="-122"/>
              <a:ea typeface="Noto Sans S Chinese Regular" panose="020B0500000000000000" pitchFamily="34" charset="-122"/>
            </a:endParaRPr>
          </a:p>
          <a:p>
            <a:pPr lvl="2"/>
            <a:r>
              <a:rPr lang="en-US" altLang="zh-CN" sz="1600" b="1" dirty="0" err="1">
                <a:latin typeface="Noto Sans S Chinese Regular" panose="020B0500000000000000" pitchFamily="34" charset="-122"/>
                <a:ea typeface="Noto Sans S Chinese Regular" panose="020B0500000000000000" pitchFamily="34" charset="-122"/>
              </a:rPr>
              <a:t>java.math</a:t>
            </a:r>
            <a:endParaRPr lang="en-US" altLang="zh-CN" sz="1600" b="1" dirty="0">
              <a:latin typeface="Noto Sans S Chinese Regular" panose="020B0500000000000000" pitchFamily="34" charset="-122"/>
              <a:ea typeface="Noto Sans S Chinese Regular" panose="020B0500000000000000" pitchFamily="34" charset="-122"/>
            </a:endParaRPr>
          </a:p>
          <a:p>
            <a:pPr lvl="1"/>
            <a:r>
              <a:rPr lang="en-US" altLang="zh-CN" sz="1600" b="1" dirty="0">
                <a:latin typeface="Noto Sans S Chinese Regular" panose="020B0500000000000000" pitchFamily="34" charset="-122"/>
                <a:ea typeface="Noto Sans S Chinese Regular" panose="020B0500000000000000" pitchFamily="34" charset="-122"/>
              </a:rPr>
              <a:t>Module </a:t>
            </a:r>
            <a:r>
              <a:rPr lang="en-US" altLang="zh-CN" sz="1600" b="1" dirty="0" err="1">
                <a:latin typeface="Noto Sans S Chinese Regular" panose="020B0500000000000000" pitchFamily="34" charset="-122"/>
                <a:ea typeface="Noto Sans S Chinese Regular" panose="020B0500000000000000" pitchFamily="34" charset="-122"/>
              </a:rPr>
              <a:t>java.sql</a:t>
            </a:r>
            <a:endParaRPr lang="en-US" altLang="zh-CN" sz="1600" b="1" dirty="0">
              <a:latin typeface="Noto Sans S Chinese Regular" panose="020B0500000000000000" pitchFamily="34" charset="-122"/>
              <a:ea typeface="Noto Sans S Chinese Regular" panose="020B0500000000000000" pitchFamily="34" charset="-122"/>
            </a:endParaRPr>
          </a:p>
          <a:p>
            <a:pPr lvl="2"/>
            <a:r>
              <a:rPr lang="en-US" altLang="zh-CN" sz="1600" b="1" dirty="0" err="1">
                <a:latin typeface="Noto Sans S Chinese Regular" panose="020B0500000000000000" pitchFamily="34" charset="-122"/>
                <a:ea typeface="Noto Sans S Chinese Regular" panose="020B0500000000000000" pitchFamily="34" charset="-122"/>
              </a:rPr>
              <a:t>java.sql</a:t>
            </a:r>
            <a:endParaRPr lang="en-US" altLang="zh-CN" sz="1600" b="1" dirty="0">
              <a:latin typeface="Noto Sans S Chinese Regular" panose="020B0500000000000000" pitchFamily="34" charset="-122"/>
              <a:ea typeface="Noto Sans S Chinese Regular" panose="020B0500000000000000" pitchFamily="34" charset="-122"/>
            </a:endParaRPr>
          </a:p>
          <a:p>
            <a:pPr lvl="2"/>
            <a:endParaRPr lang="en-US" altLang="zh-CN" sz="800" b="1" dirty="0"/>
          </a:p>
          <a:p>
            <a:pPr lvl="1"/>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1910725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77500" lnSpcReduction="20000"/>
          </a:bodyPr>
          <a:lstStyle/>
          <a:p>
            <a:r>
              <a:rPr lang="en-US" altLang="zh-CN" sz="2900" dirty="0" err="1">
                <a:latin typeface="Noto Sans S Chinese Regular" panose="020B0500000000000000" pitchFamily="34" charset="-122"/>
                <a:ea typeface="Noto Sans S Chinese Regular" panose="020B0500000000000000" pitchFamily="34" charset="-122"/>
              </a:rPr>
              <a:t>java.util.Collection</a:t>
            </a:r>
            <a:r>
              <a:rPr lang="en-US" altLang="zh-CN" sz="2900" dirty="0">
                <a:latin typeface="Noto Sans S Chinese Regular" panose="020B0500000000000000" pitchFamily="34" charset="-122"/>
                <a:ea typeface="Noto Sans S Chinese Regular" panose="020B0500000000000000" pitchFamily="34" charset="-122"/>
              </a:rPr>
              <a:t>&lt;E&gt;</a:t>
            </a:r>
          </a:p>
          <a:p>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add​(E e)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addAll</a:t>
            </a:r>
            <a:r>
              <a:rPr lang="en-US" altLang="zh-CN" sz="2000" dirty="0">
                <a:latin typeface="Noto Sans S Chinese Regular" panose="020B0500000000000000" pitchFamily="34" charset="-122"/>
                <a:ea typeface="Noto Sans S Chinese Regular" panose="020B0500000000000000" pitchFamily="34" charset="-122"/>
              </a:rPr>
              <a:t>​(Collection&lt;? extends E&gt; c)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remove​(Object o)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removeAll</a:t>
            </a:r>
            <a:r>
              <a:rPr lang="en-US" altLang="zh-CN" sz="2000" dirty="0">
                <a:latin typeface="Noto Sans S Chinese Regular" panose="020B0500000000000000" pitchFamily="34" charset="-122"/>
                <a:ea typeface="Noto Sans S Chinese Regular" panose="020B0500000000000000" pitchFamily="34" charset="-122"/>
              </a:rPr>
              <a:t>​(Collection&lt;?&gt; c) 	</a:t>
            </a:r>
          </a:p>
          <a:p>
            <a:r>
              <a:rPr lang="en-US" altLang="zh-CN" sz="2000" dirty="0">
                <a:latin typeface="Noto Sans S Chinese Regular" panose="020B0500000000000000" pitchFamily="34" charset="-122"/>
                <a:ea typeface="Noto Sans S Chinese Regular" panose="020B0500000000000000" pitchFamily="34" charset="-122"/>
              </a:rPr>
              <a:t>	void 	clear()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contains​(Object o)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containsAll</a:t>
            </a:r>
            <a:r>
              <a:rPr lang="en-US" altLang="zh-CN" sz="2000" dirty="0">
                <a:latin typeface="Noto Sans S Chinese Regular" panose="020B0500000000000000" pitchFamily="34" charset="-122"/>
                <a:ea typeface="Noto Sans S Chinese Regular" panose="020B0500000000000000" pitchFamily="34" charset="-122"/>
              </a:rPr>
              <a:t>​(Collection&lt;?&gt; c)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retainAll</a:t>
            </a:r>
            <a:r>
              <a:rPr lang="en-US" altLang="zh-CN" sz="2000" dirty="0">
                <a:latin typeface="Noto Sans S Chinese Regular" panose="020B0500000000000000" pitchFamily="34" charset="-122"/>
                <a:ea typeface="Noto Sans S Chinese Regular" panose="020B0500000000000000" pitchFamily="34" charset="-122"/>
              </a:rPr>
              <a:t>​(Collection&lt;?&gt; c)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equals​(Object o) 	</a:t>
            </a:r>
          </a:p>
          <a:p>
            <a:r>
              <a:rPr lang="en-US" altLang="zh-CN" sz="2000" dirty="0">
                <a:latin typeface="Noto Sans S Chinese Regular" panose="020B0500000000000000" pitchFamily="34" charset="-122"/>
                <a:ea typeface="Noto Sans S Chinese Regular" panose="020B0500000000000000" pitchFamily="34" charset="-122"/>
              </a:rPr>
              <a:t>	int 	</a:t>
            </a:r>
            <a:r>
              <a:rPr lang="en-US" altLang="zh-CN" sz="2000" dirty="0" err="1">
                <a:latin typeface="Noto Sans S Chinese Regular" panose="020B0500000000000000" pitchFamily="34" charset="-122"/>
                <a:ea typeface="Noto Sans S Chinese Regular" panose="020B0500000000000000" pitchFamily="34" charset="-122"/>
              </a:rPr>
              <a:t>hashCode</a:t>
            </a:r>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isEmpty</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int 	size()</a:t>
            </a:r>
          </a:p>
          <a:p>
            <a:r>
              <a:rPr lang="en-US" altLang="zh-CN" sz="2000" dirty="0">
                <a:latin typeface="Noto Sans S Chinese Regular" panose="020B0500000000000000" pitchFamily="34" charset="-122"/>
                <a:ea typeface="Noto Sans S Chinese Regular" panose="020B0500000000000000" pitchFamily="34" charset="-122"/>
              </a:rPr>
              <a:t>	Object[] 	</a:t>
            </a:r>
            <a:r>
              <a:rPr lang="en-US" altLang="zh-CN" sz="2000" dirty="0" err="1">
                <a:latin typeface="Noto Sans S Chinese Regular" panose="020B0500000000000000" pitchFamily="34" charset="-122"/>
                <a:ea typeface="Noto Sans S Chinese Regular" panose="020B0500000000000000" pitchFamily="34" charset="-122"/>
              </a:rPr>
              <a:t>toArray</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&lt;T&gt; T[] 	</a:t>
            </a:r>
            <a:r>
              <a:rPr lang="en-US" altLang="zh-CN" sz="2000" dirty="0" err="1">
                <a:latin typeface="Noto Sans S Chinese Regular" panose="020B0500000000000000" pitchFamily="34" charset="-122"/>
                <a:ea typeface="Noto Sans S Chinese Regular" panose="020B0500000000000000" pitchFamily="34" charset="-122"/>
              </a:rPr>
              <a:t>toArray</a:t>
            </a:r>
            <a:r>
              <a:rPr lang="en-US" altLang="zh-CN" sz="2000" dirty="0">
                <a:latin typeface="Noto Sans S Chinese Regular" panose="020B0500000000000000" pitchFamily="34" charset="-122"/>
                <a:ea typeface="Noto Sans S Chinese Regular" panose="020B0500000000000000" pitchFamily="34" charset="-122"/>
              </a:rPr>
              <a:t>​(T[] a)		</a:t>
            </a:r>
          </a:p>
          <a:p>
            <a:r>
              <a:rPr lang="en-US" altLang="zh-CN" sz="2000" dirty="0">
                <a:latin typeface="Noto Sans S Chinese Regular" panose="020B0500000000000000" pitchFamily="34" charset="-122"/>
                <a:ea typeface="Noto Sans S Chinese Regular" panose="020B0500000000000000" pitchFamily="34" charset="-122"/>
              </a:rPr>
              <a:t>	Iterator&lt;E&gt; 	iterator() </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914117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err="1">
                <a:latin typeface="Noto Sans S Chinese Regular" panose="020B0500000000000000" pitchFamily="34" charset="-122"/>
                <a:ea typeface="Noto Sans S Chinese Regular" panose="020B0500000000000000" pitchFamily="34" charset="-122"/>
              </a:rPr>
              <a:t>java.util.Connection</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default Stream&lt;E&gt; 	stream()	</a:t>
            </a:r>
          </a:p>
          <a:p>
            <a:r>
              <a:rPr lang="en-US" altLang="zh-CN" sz="2000" dirty="0">
                <a:latin typeface="Noto Sans S Chinese Regular" panose="020B0500000000000000" pitchFamily="34" charset="-122"/>
                <a:ea typeface="Noto Sans S Chinese Regular" panose="020B0500000000000000" pitchFamily="34" charset="-122"/>
              </a:rPr>
              <a:t>	default Stream&lt;E&gt; 	</a:t>
            </a:r>
            <a:r>
              <a:rPr lang="en-US" altLang="zh-CN" sz="2000" dirty="0" err="1">
                <a:latin typeface="Noto Sans S Chinese Regular" panose="020B0500000000000000" pitchFamily="34" charset="-122"/>
                <a:ea typeface="Noto Sans S Chinese Regular" panose="020B0500000000000000" pitchFamily="34" charset="-122"/>
              </a:rPr>
              <a:t>parallelStream</a:t>
            </a:r>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default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removeIf</a:t>
            </a:r>
            <a:r>
              <a:rPr lang="en-US" altLang="zh-CN" sz="2000" dirty="0">
                <a:latin typeface="Noto Sans S Chinese Regular" panose="020B0500000000000000" pitchFamily="34" charset="-122"/>
                <a:ea typeface="Noto Sans S Chinese Regular" panose="020B0500000000000000" pitchFamily="34" charset="-122"/>
              </a:rPr>
              <a:t>​(Predicate&lt;? super E&gt; filter) 	 		 	</a:t>
            </a:r>
          </a:p>
          <a:p>
            <a:r>
              <a:rPr lang="en-US" altLang="zh-CN" sz="2000" dirty="0">
                <a:latin typeface="Noto Sans S Chinese Regular" panose="020B0500000000000000" pitchFamily="34" charset="-122"/>
                <a:ea typeface="Noto Sans S Chinese Regular" panose="020B0500000000000000" pitchFamily="34" charset="-122"/>
              </a:rPr>
              <a:t>	default </a:t>
            </a:r>
            <a:r>
              <a:rPr lang="en-US" altLang="zh-CN" sz="2000" dirty="0" err="1">
                <a:latin typeface="Noto Sans S Chinese Regular" panose="020B0500000000000000" pitchFamily="34" charset="-122"/>
                <a:ea typeface="Noto Sans S Chinese Regular" panose="020B0500000000000000" pitchFamily="34" charset="-122"/>
              </a:rPr>
              <a:t>Spliterator</a:t>
            </a:r>
            <a:r>
              <a:rPr lang="en-US" altLang="zh-CN" sz="2000" dirty="0">
                <a:latin typeface="Noto Sans S Chinese Regular" panose="020B0500000000000000" pitchFamily="34" charset="-122"/>
                <a:ea typeface="Noto Sans S Chinese Regular" panose="020B0500000000000000" pitchFamily="34" charset="-122"/>
              </a:rPr>
              <a:t>&lt;E&gt; 	</a:t>
            </a:r>
            <a:r>
              <a:rPr lang="en-US" altLang="zh-CN" sz="2000" dirty="0" err="1">
                <a:latin typeface="Noto Sans S Chinese Regular" panose="020B0500000000000000" pitchFamily="34" charset="-122"/>
                <a:ea typeface="Noto Sans S Chinese Regular" panose="020B0500000000000000" pitchFamily="34" charset="-122"/>
              </a:rPr>
              <a:t>spliterator</a:t>
            </a:r>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default &lt;T&gt; T[] 	</a:t>
            </a:r>
            <a:r>
              <a:rPr lang="en-US" altLang="zh-CN" sz="2000" dirty="0" err="1">
                <a:latin typeface="Noto Sans S Chinese Regular" panose="020B0500000000000000" pitchFamily="34" charset="-122"/>
                <a:ea typeface="Noto Sans S Chinese Regular" panose="020B0500000000000000" pitchFamily="34" charset="-122"/>
              </a:rPr>
              <a:t>toArray</a:t>
            </a:r>
            <a:r>
              <a:rPr lang="en-US" altLang="zh-CN" sz="2000" dirty="0">
                <a:latin typeface="Noto Sans S Chinese Regular" panose="020B0500000000000000" pitchFamily="34" charset="-122"/>
                <a:ea typeface="Noto Sans S Chinese Regular" panose="020B0500000000000000" pitchFamily="34" charset="-122"/>
              </a:rPr>
              <a:t>​(</a:t>
            </a:r>
            <a:r>
              <a:rPr lang="en-US" altLang="zh-CN" sz="2000" dirty="0" err="1">
                <a:latin typeface="Noto Sans S Chinese Regular" panose="020B0500000000000000" pitchFamily="34" charset="-122"/>
                <a:ea typeface="Noto Sans S Chinese Regular" panose="020B0500000000000000" pitchFamily="34" charset="-122"/>
              </a:rPr>
              <a:t>IntFunction</a:t>
            </a:r>
            <a:r>
              <a:rPr lang="en-US" altLang="zh-CN" sz="2000" dirty="0">
                <a:latin typeface="Noto Sans S Chinese Regular" panose="020B0500000000000000" pitchFamily="34" charset="-122"/>
                <a:ea typeface="Noto Sans S Chinese Regular" panose="020B0500000000000000" pitchFamily="34" charset="-122"/>
              </a:rPr>
              <a:t>&lt;T[]&gt; generator) 	</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914523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err="1">
                <a:latin typeface="Noto Sans S Chinese Regular" panose="020B0500000000000000" pitchFamily="34" charset="-122"/>
                <a:ea typeface="Noto Sans S Chinese Regular" panose="020B0500000000000000" pitchFamily="34" charset="-122"/>
              </a:rPr>
              <a:t>java.util.List</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Iterator&lt;E&gt; 	iterator()</a:t>
            </a:r>
          </a:p>
          <a:p>
            <a:r>
              <a:rPr lang="en-US" altLang="zh-CN" sz="2000" dirty="0">
                <a:latin typeface="Noto Sans S Chinese Regular" panose="020B0500000000000000" pitchFamily="34" charset="-122"/>
                <a:ea typeface="Noto Sans S Chinese Regular" panose="020B0500000000000000" pitchFamily="34" charset="-122"/>
              </a:rPr>
              <a:t>	static &lt;E&gt; List&lt;E&gt; 	of​(E... elements)</a:t>
            </a:r>
          </a:p>
          <a:p>
            <a:r>
              <a:rPr lang="en-US" altLang="zh-CN" sz="2000" dirty="0">
                <a:latin typeface="Noto Sans S Chinese Regular" panose="020B0500000000000000" pitchFamily="34" charset="-122"/>
                <a:ea typeface="Noto Sans S Chinese Regular" panose="020B0500000000000000" pitchFamily="34" charset="-122"/>
              </a:rPr>
              <a:t>	E 	remove​(int index)</a:t>
            </a:r>
          </a:p>
          <a:p>
            <a:r>
              <a:rPr lang="en-US" altLang="zh-CN" sz="2000" dirty="0">
                <a:latin typeface="Noto Sans S Chinese Regular" panose="020B0500000000000000" pitchFamily="34" charset="-122"/>
                <a:ea typeface="Noto Sans S Chinese Regular" panose="020B0500000000000000" pitchFamily="34" charset="-122"/>
              </a:rPr>
              <a:t>	E 	set​(int index, E element)</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458901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lnSpcReduction="10000"/>
          </a:bodyPr>
          <a:lstStyle/>
          <a:p>
            <a:r>
              <a:rPr lang="en-US" altLang="zh-CN" sz="2000" dirty="0" err="1">
                <a:latin typeface="Noto Sans S Chinese Regular" panose="020B0500000000000000" pitchFamily="34" charset="-122"/>
                <a:ea typeface="Noto Sans S Chinese Regular" panose="020B0500000000000000" pitchFamily="34" charset="-122"/>
              </a:rPr>
              <a:t>java.util.Queue</a:t>
            </a:r>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add​(E e)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将元素插入队列中，如果超出队列容量则抛出异常</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E 	element()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返回队头元素，但是不删除</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offer​(E e)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将元素插入到队列中</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E 	peek()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返回队头元素，但是不删除，如果队列为空，则返回</a:t>
            </a:r>
            <a:r>
              <a:rPr lang="en-US" altLang="zh-CN" sz="2000" dirty="0">
                <a:latin typeface="Noto Sans S Chinese Regular" panose="020B0500000000000000" pitchFamily="34" charset="-122"/>
                <a:ea typeface="Noto Sans S Chinese Regular" panose="020B0500000000000000" pitchFamily="34" charset="-122"/>
              </a:rPr>
              <a:t>null</a:t>
            </a:r>
          </a:p>
          <a:p>
            <a:r>
              <a:rPr lang="en-US" altLang="zh-CN" sz="2000" dirty="0">
                <a:latin typeface="Noto Sans S Chinese Regular" panose="020B0500000000000000" pitchFamily="34" charset="-122"/>
                <a:ea typeface="Noto Sans S Chinese Regular" panose="020B0500000000000000" pitchFamily="34" charset="-122"/>
              </a:rPr>
              <a:t>	E 	poll()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返回头部元素，并且从队列中删除头部，如果队列为空，返回</a:t>
            </a:r>
            <a:r>
              <a:rPr lang="en-US" altLang="zh-CN" sz="2000" dirty="0">
                <a:latin typeface="Noto Sans S Chinese Regular" panose="020B0500000000000000" pitchFamily="34" charset="-122"/>
                <a:ea typeface="Noto Sans S Chinese Regular" panose="020B0500000000000000" pitchFamily="34" charset="-122"/>
              </a:rPr>
              <a:t>null</a:t>
            </a:r>
          </a:p>
          <a:p>
            <a:r>
              <a:rPr lang="en-US" altLang="zh-CN" sz="2000" dirty="0">
                <a:latin typeface="Noto Sans S Chinese Regular" panose="020B0500000000000000" pitchFamily="34" charset="-122"/>
                <a:ea typeface="Noto Sans S Chinese Regular" panose="020B0500000000000000" pitchFamily="34" charset="-122"/>
              </a:rPr>
              <a:t>	E 	remove()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返回头部元素，并且从队列中删除头部</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907870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err="1">
                <a:latin typeface="Noto Sans S Chinese Regular" panose="020B0500000000000000" pitchFamily="34" charset="-122"/>
                <a:ea typeface="Noto Sans S Chinese Regular" panose="020B0500000000000000" pitchFamily="34" charset="-122"/>
              </a:rPr>
              <a:t>java.util.Stack</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E 	pop()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移除栈顶元素，并且将其作为返回值进行返回</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E 	push​(E item)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将元素压入到栈中</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080906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err="1">
                <a:latin typeface="Noto Sans S Chinese Regular" panose="020B0500000000000000" pitchFamily="34" charset="-122"/>
                <a:ea typeface="Noto Sans S Chinese Regular" panose="020B0500000000000000" pitchFamily="34" charset="-122"/>
              </a:rPr>
              <a:t>java.util.Set</a:t>
            </a:r>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static &lt;E&gt; Set&lt;E&gt; 	of​(E... elements)</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260233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124DFDD1-EB3C-4585-98C1-30E8DD6EFE69}"/>
              </a:ext>
            </a:extLst>
          </p:cNvPr>
          <p:cNvPicPr>
            <a:picLocks noChangeAspect="1"/>
          </p:cNvPicPr>
          <p:nvPr/>
        </p:nvPicPr>
        <p:blipFill>
          <a:blip r:embed="rId2"/>
          <a:stretch>
            <a:fillRect/>
          </a:stretch>
        </p:blipFill>
        <p:spPr>
          <a:xfrm>
            <a:off x="914856" y="953505"/>
            <a:ext cx="5692633" cy="5867908"/>
          </a:xfrm>
          <a:prstGeom prst="rect">
            <a:avLst/>
          </a:prstGeom>
        </p:spPr>
      </p:pic>
    </p:spTree>
    <p:extLst>
      <p:ext uri="{BB962C8B-B14F-4D97-AF65-F5344CB8AC3E}">
        <p14:creationId xmlns:p14="http://schemas.microsoft.com/office/powerpoint/2010/main" val="2909918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85000" lnSpcReduction="20000"/>
          </a:bodyPr>
          <a:lstStyle/>
          <a:p>
            <a:r>
              <a:rPr lang="en-US" altLang="zh-CN" sz="2000" dirty="0" err="1">
                <a:latin typeface="Noto Sans S Chinese Regular" panose="020B0500000000000000" pitchFamily="34" charset="-122"/>
                <a:ea typeface="Noto Sans S Chinese Regular" panose="020B0500000000000000" pitchFamily="34" charset="-122"/>
              </a:rPr>
              <a:t>java.util.Spliterator</a:t>
            </a:r>
            <a:r>
              <a:rPr lang="zh-CN" altLang="en-US" sz="2000" dirty="0">
                <a:latin typeface="Noto Sans S Chinese Regular" panose="020B0500000000000000" pitchFamily="34" charset="-122"/>
                <a:ea typeface="Noto Sans S Chinese Regular" panose="020B0500000000000000" pitchFamily="34" charset="-122"/>
              </a:rPr>
              <a:t>（</a:t>
            </a:r>
            <a:r>
              <a:rPr lang="en-US" altLang="zh-CN" sz="2000" dirty="0">
                <a:latin typeface="Noto Sans S Chinese Regular" panose="020B0500000000000000" pitchFamily="34" charset="-122"/>
                <a:ea typeface="Noto Sans S Chinese Regular" panose="020B0500000000000000" pitchFamily="34" charset="-122"/>
              </a:rPr>
              <a:t>Since 8</a:t>
            </a:r>
            <a:r>
              <a:rPr lang="zh-CN" altLang="en-US" sz="2000" dirty="0">
                <a:latin typeface="Noto Sans S Chinese Regular" panose="020B0500000000000000" pitchFamily="34" charset="-122"/>
                <a:ea typeface="Noto Sans S Chinese Regular" panose="020B0500000000000000" pitchFamily="34" charset="-122"/>
              </a:rPr>
              <a:t>）</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CONCURRENT </a:t>
            </a:r>
            <a:r>
              <a:rPr lang="zh-CN" altLang="en-US" sz="2000" dirty="0">
                <a:latin typeface="Noto Sans S Chinese Regular" panose="020B0500000000000000" pitchFamily="34" charset="-122"/>
                <a:ea typeface="Noto Sans S Chinese Regular" panose="020B0500000000000000" pitchFamily="34" charset="-122"/>
              </a:rPr>
              <a:t>集合是否为线程安全的</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DISTINCT   </a:t>
            </a:r>
            <a:r>
              <a:rPr lang="zh-CN" altLang="en-US" sz="2000" dirty="0">
                <a:latin typeface="Noto Sans S Chinese Regular" panose="020B0500000000000000" pitchFamily="34" charset="-122"/>
                <a:ea typeface="Noto Sans S Chinese Regular" panose="020B0500000000000000" pitchFamily="34" charset="-122"/>
              </a:rPr>
              <a:t>集合是否允许存在重复元素</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IMMUTABLE  </a:t>
            </a:r>
            <a:r>
              <a:rPr lang="zh-CN" altLang="en-US" sz="2000" dirty="0">
                <a:latin typeface="Noto Sans S Chinese Regular" panose="020B0500000000000000" pitchFamily="34" charset="-122"/>
                <a:ea typeface="Noto Sans S Chinese Regular" panose="020B0500000000000000" pitchFamily="34" charset="-122"/>
              </a:rPr>
              <a:t>集合是否是不可修改的</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NONNULL    </a:t>
            </a:r>
            <a:r>
              <a:rPr lang="zh-CN" altLang="en-US" sz="2000" dirty="0">
                <a:latin typeface="Noto Sans S Chinese Regular" panose="020B0500000000000000" pitchFamily="34" charset="-122"/>
                <a:ea typeface="Noto Sans S Chinese Regular" panose="020B0500000000000000" pitchFamily="34" charset="-122"/>
              </a:rPr>
              <a:t>集合是否允许</a:t>
            </a:r>
            <a:r>
              <a:rPr lang="en-US" altLang="zh-CN" sz="2000" dirty="0">
                <a:latin typeface="Noto Sans S Chinese Regular" panose="020B0500000000000000" pitchFamily="34" charset="-122"/>
                <a:ea typeface="Noto Sans S Chinese Regular" panose="020B0500000000000000" pitchFamily="34" charset="-122"/>
              </a:rPr>
              <a:t>null</a:t>
            </a:r>
            <a:r>
              <a:rPr lang="zh-CN" altLang="en-US" sz="2000" dirty="0">
                <a:latin typeface="Noto Sans S Chinese Regular" panose="020B0500000000000000" pitchFamily="34" charset="-122"/>
                <a:ea typeface="Noto Sans S Chinese Regular" panose="020B0500000000000000" pitchFamily="34" charset="-122"/>
              </a:rPr>
              <a:t>元素</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ORDERED    </a:t>
            </a:r>
            <a:r>
              <a:rPr lang="zh-CN" altLang="en-US" sz="2000" dirty="0">
                <a:latin typeface="Noto Sans S Chinese Regular" panose="020B0500000000000000" pitchFamily="34" charset="-122"/>
                <a:ea typeface="Noto Sans S Chinese Regular" panose="020B0500000000000000" pitchFamily="34" charset="-122"/>
              </a:rPr>
              <a:t>集合是否为有序的</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SIZED      </a:t>
            </a:r>
            <a:r>
              <a:rPr lang="zh-CN" altLang="en-US" sz="2000" dirty="0">
                <a:latin typeface="Noto Sans S Chinese Regular" panose="020B0500000000000000" pitchFamily="34" charset="-122"/>
                <a:ea typeface="Noto Sans S Chinese Regular" panose="020B0500000000000000" pitchFamily="34" charset="-122"/>
              </a:rPr>
              <a:t>集合是否大小确定</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SORTED     </a:t>
            </a:r>
            <a:r>
              <a:rPr lang="zh-CN" altLang="en-US" sz="2000" dirty="0">
                <a:latin typeface="Noto Sans S Chinese Regular" panose="020B0500000000000000" pitchFamily="34" charset="-122"/>
                <a:ea typeface="Noto Sans S Chinese Regular" panose="020B0500000000000000" pitchFamily="34" charset="-122"/>
              </a:rPr>
              <a:t>集合是否可以自定义排序</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SUBSIZED   </a:t>
            </a:r>
            <a:r>
              <a:rPr lang="zh-CN" altLang="en-US" sz="2000" dirty="0">
                <a:latin typeface="Noto Sans S Chinese Regular" panose="020B0500000000000000" pitchFamily="34" charset="-122"/>
                <a:ea typeface="Noto Sans S Chinese Regular" panose="020B0500000000000000" pitchFamily="34" charset="-122"/>
              </a:rPr>
              <a:t>决定拆分出来的子</a:t>
            </a:r>
            <a:r>
              <a:rPr lang="en-US" altLang="zh-CN" sz="2000" dirty="0" err="1">
                <a:latin typeface="Noto Sans S Chinese Regular" panose="020B0500000000000000" pitchFamily="34" charset="-122"/>
                <a:ea typeface="Noto Sans S Chinese Regular" panose="020B0500000000000000" pitchFamily="34" charset="-122"/>
              </a:rPr>
              <a:t>Spliterator</a:t>
            </a:r>
            <a:r>
              <a:rPr lang="zh-CN" altLang="en-US" sz="2000" dirty="0">
                <a:latin typeface="Noto Sans S Chinese Regular" panose="020B0500000000000000" pitchFamily="34" charset="-122"/>
                <a:ea typeface="Noto Sans S Chinese Regular" panose="020B0500000000000000" pitchFamily="34" charset="-122"/>
              </a:rPr>
              <a:t>是否继续保持</a:t>
            </a:r>
            <a:r>
              <a:rPr lang="en-US" altLang="zh-CN" sz="2000" dirty="0">
                <a:latin typeface="Noto Sans S Chinese Regular" panose="020B0500000000000000" pitchFamily="34" charset="-122"/>
                <a:ea typeface="Noto Sans S Chinese Regular" panose="020B0500000000000000" pitchFamily="34" charset="-122"/>
              </a:rPr>
              <a:t>SIZED</a:t>
            </a:r>
            <a:r>
              <a:rPr lang="zh-CN" altLang="en-US" sz="2000" dirty="0">
                <a:latin typeface="Noto Sans S Chinese Regular" panose="020B0500000000000000" pitchFamily="34" charset="-122"/>
                <a:ea typeface="Noto Sans S Chinese Regular" panose="020B0500000000000000" pitchFamily="34" charset="-122"/>
              </a:rPr>
              <a:t>特性</a:t>
            </a:r>
          </a:p>
          <a:p>
            <a:r>
              <a:rPr lang="zh-CN" altLang="en-US" sz="2000" dirty="0">
                <a:latin typeface="Noto Sans S Chinese Regular" panose="020B0500000000000000" pitchFamily="34" charset="-122"/>
                <a:ea typeface="Noto Sans S Chinese Regular" panose="020B0500000000000000" pitchFamily="34" charset="-122"/>
              </a:rPr>
              <a:t>	</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default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hasCharacteristics</a:t>
            </a:r>
            <a:r>
              <a:rPr lang="en-US" altLang="zh-CN" sz="2000" dirty="0">
                <a:latin typeface="Noto Sans S Chinese Regular" panose="020B0500000000000000" pitchFamily="34" charset="-122"/>
                <a:ea typeface="Noto Sans S Chinese Regular" panose="020B0500000000000000" pitchFamily="34" charset="-122"/>
              </a:rPr>
              <a:t>​(int characteristics)</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用于判断当前</a:t>
            </a:r>
            <a:r>
              <a:rPr lang="en-US" altLang="zh-CN" sz="2000" dirty="0" err="1">
                <a:latin typeface="Noto Sans S Chinese Regular" panose="020B0500000000000000" pitchFamily="34" charset="-122"/>
                <a:ea typeface="Noto Sans S Chinese Regular" panose="020B0500000000000000" pitchFamily="34" charset="-122"/>
              </a:rPr>
              <a:t>Spliterator</a:t>
            </a:r>
            <a:r>
              <a:rPr lang="zh-CN" altLang="en-US" sz="2000" dirty="0">
                <a:latin typeface="Noto Sans S Chinese Regular" panose="020B0500000000000000" pitchFamily="34" charset="-122"/>
                <a:ea typeface="Noto Sans S Chinese Regular" panose="020B0500000000000000" pitchFamily="34" charset="-122"/>
              </a:rPr>
              <a:t>是否具有上述特征</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tryAdvance</a:t>
            </a:r>
            <a:r>
              <a:rPr lang="en-US" altLang="zh-CN" sz="2000" dirty="0">
                <a:latin typeface="Noto Sans S Chinese Regular" panose="020B0500000000000000" pitchFamily="34" charset="-122"/>
                <a:ea typeface="Noto Sans S Chinese Regular" panose="020B0500000000000000" pitchFamily="34" charset="-122"/>
              </a:rPr>
              <a:t>​(Consumer&lt;? super T&gt; action)</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同时完成了 </a:t>
            </a:r>
            <a:r>
              <a:rPr lang="en-US" altLang="zh-CN" sz="2000" dirty="0" err="1">
                <a:latin typeface="Noto Sans S Chinese Regular" panose="020B0500000000000000" pitchFamily="34" charset="-122"/>
                <a:ea typeface="Noto Sans S Chinese Regular" panose="020B0500000000000000" pitchFamily="34" charset="-122"/>
              </a:rPr>
              <a:t>hasNext</a:t>
            </a:r>
            <a:r>
              <a:rPr lang="en-US" altLang="zh-CN" sz="2000" dirty="0">
                <a:latin typeface="Noto Sans S Chinese Regular" panose="020B0500000000000000" pitchFamily="34" charset="-122"/>
                <a:ea typeface="Noto Sans S Chinese Regular" panose="020B0500000000000000" pitchFamily="34" charset="-122"/>
              </a:rPr>
              <a:t> next </a:t>
            </a:r>
            <a:r>
              <a:rPr lang="zh-CN" altLang="en-US" sz="2000" dirty="0">
                <a:latin typeface="Noto Sans S Chinese Regular" panose="020B0500000000000000" pitchFamily="34" charset="-122"/>
                <a:ea typeface="Noto Sans S Chinese Regular" panose="020B0500000000000000" pitchFamily="34" charset="-122"/>
              </a:rPr>
              <a:t>两步操作，用来遍历集合</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Spliterator</a:t>
            </a:r>
            <a:r>
              <a:rPr lang="en-US" altLang="zh-CN" sz="2000" dirty="0">
                <a:latin typeface="Noto Sans S Chinese Regular" panose="020B0500000000000000" pitchFamily="34" charset="-122"/>
                <a:ea typeface="Noto Sans S Chinese Regular" panose="020B0500000000000000" pitchFamily="34" charset="-122"/>
              </a:rPr>
              <a:t>&lt;T&gt; 	</a:t>
            </a:r>
            <a:r>
              <a:rPr lang="en-US" altLang="zh-CN" sz="2000" dirty="0" err="1">
                <a:latin typeface="Noto Sans S Chinese Regular" panose="020B0500000000000000" pitchFamily="34" charset="-122"/>
                <a:ea typeface="Noto Sans S Chinese Regular" panose="020B0500000000000000" pitchFamily="34" charset="-122"/>
              </a:rPr>
              <a:t>trySplit</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将一个</a:t>
            </a:r>
            <a:r>
              <a:rPr lang="en-US" altLang="zh-CN" sz="2000" dirty="0" err="1">
                <a:latin typeface="Noto Sans S Chinese Regular" panose="020B0500000000000000" pitchFamily="34" charset="-122"/>
                <a:ea typeface="Noto Sans S Chinese Regular" panose="020B0500000000000000" pitchFamily="34" charset="-122"/>
              </a:rPr>
              <a:t>Spliterator</a:t>
            </a:r>
            <a:r>
              <a:rPr lang="zh-CN" altLang="en-US" sz="2000" dirty="0">
                <a:latin typeface="Noto Sans S Chinese Regular" panose="020B0500000000000000" pitchFamily="34" charset="-122"/>
                <a:ea typeface="Noto Sans S Chinese Regular" panose="020B0500000000000000" pitchFamily="34" charset="-122"/>
              </a:rPr>
              <a:t>拆分出一个子</a:t>
            </a:r>
            <a:r>
              <a:rPr lang="en-US" altLang="zh-CN" sz="2000" dirty="0" err="1">
                <a:latin typeface="Noto Sans S Chinese Regular" panose="020B0500000000000000" pitchFamily="34" charset="-122"/>
                <a:ea typeface="Noto Sans S Chinese Regular" panose="020B0500000000000000" pitchFamily="34" charset="-122"/>
              </a:rPr>
              <a:t>Spliterator</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515488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6" name="图片 5">
            <a:extLst>
              <a:ext uri="{FF2B5EF4-FFF2-40B4-BE49-F238E27FC236}">
                <a16:creationId xmlns:a16="http://schemas.microsoft.com/office/drawing/2014/main" id="{BE5F5DE8-242C-4297-A055-F00A855E36FF}"/>
              </a:ext>
            </a:extLst>
          </p:cNvPr>
          <p:cNvPicPr>
            <a:picLocks noChangeAspect="1"/>
          </p:cNvPicPr>
          <p:nvPr/>
        </p:nvPicPr>
        <p:blipFill>
          <a:blip r:embed="rId2"/>
          <a:stretch>
            <a:fillRect/>
          </a:stretch>
        </p:blipFill>
        <p:spPr>
          <a:xfrm>
            <a:off x="507817" y="867947"/>
            <a:ext cx="9045724" cy="5814564"/>
          </a:xfrm>
          <a:prstGeom prst="rect">
            <a:avLst/>
          </a:prstGeom>
        </p:spPr>
      </p:pic>
      <p:pic>
        <p:nvPicPr>
          <p:cNvPr id="7" name="图片 6">
            <a:extLst>
              <a:ext uri="{FF2B5EF4-FFF2-40B4-BE49-F238E27FC236}">
                <a16:creationId xmlns:a16="http://schemas.microsoft.com/office/drawing/2014/main" id="{EA8278FA-D5E1-4AA4-B4E3-8ACBD28DDED2}"/>
              </a:ext>
            </a:extLst>
          </p:cNvPr>
          <p:cNvPicPr>
            <a:picLocks noChangeAspect="1"/>
          </p:cNvPicPr>
          <p:nvPr/>
        </p:nvPicPr>
        <p:blipFill>
          <a:blip r:embed="rId3"/>
          <a:stretch>
            <a:fillRect/>
          </a:stretch>
        </p:blipFill>
        <p:spPr>
          <a:xfrm>
            <a:off x="5269190" y="1036948"/>
            <a:ext cx="6680044" cy="1905777"/>
          </a:xfrm>
          <a:prstGeom prst="rect">
            <a:avLst/>
          </a:prstGeom>
        </p:spPr>
      </p:pic>
    </p:spTree>
    <p:extLst>
      <p:ext uri="{BB962C8B-B14F-4D97-AF65-F5344CB8AC3E}">
        <p14:creationId xmlns:p14="http://schemas.microsoft.com/office/powerpoint/2010/main" val="3008323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6" name="图片 5">
            <a:extLst>
              <a:ext uri="{FF2B5EF4-FFF2-40B4-BE49-F238E27FC236}">
                <a16:creationId xmlns:a16="http://schemas.microsoft.com/office/drawing/2014/main" id="{4A295A44-1F6A-4F98-978B-FF41D44F8D9B}"/>
              </a:ext>
            </a:extLst>
          </p:cNvPr>
          <p:cNvPicPr>
            <a:picLocks noChangeAspect="1"/>
          </p:cNvPicPr>
          <p:nvPr/>
        </p:nvPicPr>
        <p:blipFill>
          <a:blip r:embed="rId2"/>
          <a:stretch>
            <a:fillRect/>
          </a:stretch>
        </p:blipFill>
        <p:spPr>
          <a:xfrm>
            <a:off x="330657" y="991608"/>
            <a:ext cx="8512278" cy="5791702"/>
          </a:xfrm>
          <a:prstGeom prst="rect">
            <a:avLst/>
          </a:prstGeom>
        </p:spPr>
      </p:pic>
      <p:pic>
        <p:nvPicPr>
          <p:cNvPr id="8" name="图片 7">
            <a:extLst>
              <a:ext uri="{FF2B5EF4-FFF2-40B4-BE49-F238E27FC236}">
                <a16:creationId xmlns:a16="http://schemas.microsoft.com/office/drawing/2014/main" id="{9FB1DD02-476C-4473-8EC4-8ED291D77F13}"/>
              </a:ext>
            </a:extLst>
          </p:cNvPr>
          <p:cNvPicPr>
            <a:picLocks noChangeAspect="1"/>
          </p:cNvPicPr>
          <p:nvPr/>
        </p:nvPicPr>
        <p:blipFill>
          <a:blip r:embed="rId3"/>
          <a:stretch>
            <a:fillRect/>
          </a:stretch>
        </p:blipFill>
        <p:spPr>
          <a:xfrm>
            <a:off x="9266013" y="1282045"/>
            <a:ext cx="1676545" cy="2682472"/>
          </a:xfrm>
          <a:prstGeom prst="rect">
            <a:avLst/>
          </a:prstGeom>
        </p:spPr>
      </p:pic>
    </p:spTree>
    <p:extLst>
      <p:ext uri="{BB962C8B-B14F-4D97-AF65-F5344CB8AC3E}">
        <p14:creationId xmlns:p14="http://schemas.microsoft.com/office/powerpoint/2010/main" val="349315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继承体系</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抽象类：      </a:t>
            </a:r>
            <a:r>
              <a:rPr lang="en-US" altLang="zh-CN" sz="1600" dirty="0" err="1">
                <a:latin typeface="Noto Sans S Chinese Regular" panose="020B0500000000000000" pitchFamily="34" charset="-122"/>
                <a:ea typeface="Noto Sans S Chinese Regular" panose="020B0500000000000000" pitchFamily="34" charset="-122"/>
              </a:rPr>
              <a:t>java.lang.Number</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子类：          </a:t>
            </a:r>
            <a:r>
              <a:rPr lang="en-US" altLang="zh-CN" sz="1600" dirty="0">
                <a:latin typeface="Noto Sans S Chinese Regular" panose="020B0500000000000000" pitchFamily="34" charset="-122"/>
                <a:ea typeface="Noto Sans S Chinese Regular" panose="020B0500000000000000" pitchFamily="34" charset="-122"/>
              </a:rPr>
              <a:t>Byte	Short	Integer	Long </a:t>
            </a:r>
          </a:p>
          <a:p>
            <a:pPr lvl="1"/>
            <a:r>
              <a:rPr lang="en-US" altLang="zh-CN" sz="1600" dirty="0">
                <a:latin typeface="Noto Sans S Chinese Regular" panose="020B0500000000000000" pitchFamily="34" charset="-122"/>
                <a:ea typeface="Noto Sans S Chinese Regular" panose="020B0500000000000000" pitchFamily="34" charset="-122"/>
              </a:rPr>
              <a:t>                       Float 	Double</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BigInteger</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其他：</a:t>
            </a:r>
            <a:r>
              <a:rPr lang="en-US" altLang="zh-CN" sz="1600" dirty="0">
                <a:latin typeface="Noto Sans S Chinese Regular" panose="020B0500000000000000" pitchFamily="34" charset="-122"/>
                <a:ea typeface="Noto Sans S Chinese Regular" panose="020B0500000000000000" pitchFamily="34" charset="-122"/>
              </a:rPr>
              <a:t>          Boolean	</a:t>
            </a:r>
            <a:r>
              <a:rPr kumimoji="0" lang="zh-CN" altLang="zh-CN" sz="1600" b="0" i="0" u="none" strike="noStrike" cap="none" normalizeH="0" baseline="0" dirty="0">
                <a:ln>
                  <a:noFill/>
                </a:ln>
                <a:solidFill>
                  <a:srgbClr val="000000"/>
                </a:solidFill>
                <a:effectLst/>
                <a:latin typeface="Arial Unicode MS"/>
                <a:ea typeface="JetBrains Mono"/>
              </a:rPr>
              <a:t>Character</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对于</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来说，单独提供了针对于基本数据类型的包装类，使得其可以与其他</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类一样具有不同的方法</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可以通过对象调用的方式进行使用，丰富功能作用</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
        <p:nvSpPr>
          <p:cNvPr id="7" name="Rectangle 3">
            <a:extLst>
              <a:ext uri="{FF2B5EF4-FFF2-40B4-BE49-F238E27FC236}">
                <a16:creationId xmlns:a16="http://schemas.microsoft.com/office/drawing/2014/main" id="{F44AD76F-6F9B-4778-88A5-5376529137E8}"/>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50586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六、</a:t>
            </a:r>
            <a:r>
              <a:rPr lang="en-US" altLang="zh-CN" sz="2000" dirty="0">
                <a:latin typeface="Noto Sans S Chinese Regular" panose="020B0500000000000000" pitchFamily="34" charset="-122"/>
                <a:ea typeface="Noto Sans S Chinese Regular" panose="020B0500000000000000" pitchFamily="34" charset="-122"/>
              </a:rPr>
              <a:t>Map&lt;K,V&gt;</a:t>
            </a:r>
            <a:r>
              <a:rPr lang="zh-CN" altLang="en-US" sz="2000" dirty="0">
                <a:latin typeface="Noto Sans S Chinese Regular" panose="020B0500000000000000" pitchFamily="34" charset="-122"/>
                <a:ea typeface="Noto Sans S Chinese Regular" panose="020B0500000000000000" pitchFamily="34" charset="-122"/>
              </a:rPr>
              <a:t>体系</a:t>
            </a:r>
            <a:endParaRPr lang="en-US" altLang="zh-CN" sz="20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unmodifiable</a:t>
            </a:r>
            <a:r>
              <a:rPr lang="zh-CN" altLang="en-US" sz="1600" dirty="0">
                <a:latin typeface="Noto Sans S Chinese Regular" panose="020B0500000000000000" pitchFamily="34" charset="-122"/>
                <a:ea typeface="Noto Sans S Chinese Regular" panose="020B0500000000000000" pitchFamily="34" charset="-122"/>
              </a:rPr>
              <a:t> （不可修改的）（</a:t>
            </a:r>
            <a:r>
              <a:rPr lang="en-US" altLang="zh-CN" sz="1600" dirty="0">
                <a:latin typeface="Noto Sans S Chinese Regular" panose="020B0500000000000000" pitchFamily="34" charset="-122"/>
                <a:ea typeface="Noto Sans S Chinese Regular" panose="020B0500000000000000" pitchFamily="34" charset="-122"/>
              </a:rPr>
              <a:t>since 9</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ConcurrentHashMap</a:t>
            </a:r>
            <a:r>
              <a:rPr lang="en-US" altLang="zh-CN" sz="1600" dirty="0">
                <a:latin typeface="Noto Sans S Chinese Regular" panose="020B0500000000000000" pitchFamily="34" charset="-122"/>
                <a:ea typeface="Noto Sans S Chinese Regular" panose="020B0500000000000000" pitchFamily="34" charset="-122"/>
              </a:rPr>
              <a:t>&lt;K,V&gt;</a:t>
            </a:r>
          </a:p>
          <a:p>
            <a:pPr lvl="1"/>
            <a:r>
              <a:rPr lang="en-US" altLang="zh-CN" sz="1600" dirty="0">
                <a:latin typeface="Noto Sans S Chinese Regular" panose="020B0500000000000000" pitchFamily="34" charset="-122"/>
                <a:ea typeface="Noto Sans S Chinese Regular" panose="020B0500000000000000" pitchFamily="34" charset="-122"/>
              </a:rPr>
              <a:t>                               </a:t>
            </a:r>
          </a:p>
          <a:p>
            <a:pPr lvl="1"/>
            <a:r>
              <a:rPr lang="en-US" altLang="zh-CN" sz="1600" dirty="0" err="1">
                <a:latin typeface="Noto Sans S Chinese Regular" panose="020B0500000000000000" pitchFamily="34" charset="-122"/>
                <a:ea typeface="Noto Sans S Chinese Regular" panose="020B0500000000000000" pitchFamily="34" charset="-122"/>
              </a:rPr>
              <a:t>LinkedHashMap</a:t>
            </a:r>
            <a:r>
              <a:rPr lang="en-US" altLang="zh-CN" sz="1600" dirty="0">
                <a:latin typeface="Noto Sans S Chinese Regular" panose="020B0500000000000000" pitchFamily="34" charset="-122"/>
                <a:ea typeface="Noto Sans S Chinese Regular" panose="020B0500000000000000" pitchFamily="34" charset="-122"/>
              </a:rPr>
              <a:t>&lt;K,V&gt;</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HashMap&lt;K,V&gt;</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TreeMap</a:t>
            </a:r>
            <a:r>
              <a:rPr lang="en-US" altLang="zh-CN" sz="1600" dirty="0">
                <a:latin typeface="Noto Sans S Chinese Regular" panose="020B0500000000000000" pitchFamily="34" charset="-122"/>
                <a:ea typeface="Noto Sans S Chinese Regular" panose="020B0500000000000000" pitchFamily="34" charset="-122"/>
              </a:rPr>
              <a:t>&lt;K,V&gt;</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根据</a:t>
            </a:r>
            <a:r>
              <a:rPr lang="en-US" altLang="zh-CN" sz="1600" dirty="0">
                <a:latin typeface="Noto Sans S Chinese Regular" panose="020B0500000000000000" pitchFamily="34" charset="-122"/>
                <a:ea typeface="Noto Sans S Chinese Regular" panose="020B0500000000000000" pitchFamily="34" charset="-122"/>
              </a:rPr>
              <a:t>key</a:t>
            </a:r>
            <a:r>
              <a:rPr lang="zh-CN" altLang="en-US" sz="1600" dirty="0">
                <a:latin typeface="Noto Sans S Chinese Regular" panose="020B0500000000000000" pitchFamily="34" charset="-122"/>
                <a:ea typeface="Noto Sans S Chinese Regular" panose="020B0500000000000000" pitchFamily="34" charset="-122"/>
              </a:rPr>
              <a:t>的自然顺序存储，或者自定义的顺序</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HashTable</a:t>
            </a:r>
            <a:r>
              <a:rPr lang="en-US" altLang="zh-CN" sz="1600" dirty="0">
                <a:latin typeface="Noto Sans S Chinese Regular" panose="020B0500000000000000" pitchFamily="34" charset="-122"/>
                <a:ea typeface="Noto Sans S Chinese Regular" panose="020B0500000000000000" pitchFamily="34" charset="-122"/>
              </a:rPr>
              <a:t>&lt;K,V&gt;</a:t>
            </a:r>
          </a:p>
          <a:p>
            <a:pPr lvl="1"/>
            <a:r>
              <a:rPr lang="en-US" altLang="zh-CN" sz="1600" dirty="0">
                <a:latin typeface="Noto Sans S Chinese Regular" panose="020B0500000000000000" pitchFamily="34" charset="-122"/>
                <a:ea typeface="Noto Sans S Chinese Regular" panose="020B0500000000000000" pitchFamily="34" charset="-122"/>
              </a:rPr>
              <a:t>                               </a:t>
            </a:r>
            <a:r>
              <a:rPr lang="zh-CN" altLang="en-US" sz="1600" dirty="0">
                <a:latin typeface="Noto Sans S Chinese Regular" panose="020B0500000000000000" pitchFamily="34" charset="-122"/>
                <a:ea typeface="Noto Sans S Chinese Regular" panose="020B0500000000000000" pitchFamily="34" charset="-122"/>
              </a:rPr>
              <a:t>支持线程安全</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Properties&lt;K,V&gt;</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201218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92500" lnSpcReduction="20000"/>
          </a:bodyPr>
          <a:lstStyle/>
          <a:p>
            <a:r>
              <a:rPr lang="en-US" altLang="zh-CN" sz="2000" dirty="0" err="1">
                <a:latin typeface="Noto Sans S Chinese Regular" panose="020B0500000000000000" pitchFamily="34" charset="-122"/>
                <a:ea typeface="Noto Sans S Chinese Regular" panose="020B0500000000000000" pitchFamily="34" charset="-122"/>
              </a:rPr>
              <a:t>java.util.Map</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void 	clear()	</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containsKey</a:t>
            </a:r>
            <a:r>
              <a:rPr lang="en-US" altLang="zh-CN" sz="2000" dirty="0">
                <a:latin typeface="Noto Sans S Chinese Regular" panose="020B0500000000000000" pitchFamily="34" charset="-122"/>
                <a:ea typeface="Noto Sans S Chinese Regular" panose="020B0500000000000000" pitchFamily="34" charset="-122"/>
              </a:rPr>
              <a:t>​(Object key)</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containsValue</a:t>
            </a:r>
            <a:r>
              <a:rPr lang="en-US" altLang="zh-CN" sz="2000" dirty="0">
                <a:latin typeface="Noto Sans S Chinese Regular" panose="020B0500000000000000" pitchFamily="34" charset="-122"/>
                <a:ea typeface="Noto Sans S Chinese Regular" panose="020B0500000000000000" pitchFamily="34" charset="-122"/>
              </a:rPr>
              <a:t>​(Object value)</a:t>
            </a:r>
          </a:p>
          <a:p>
            <a:r>
              <a:rPr lang="en-US" altLang="zh-CN" sz="2000" dirty="0">
                <a:latin typeface="Noto Sans S Chinese Regular" panose="020B0500000000000000" pitchFamily="34" charset="-122"/>
                <a:ea typeface="Noto Sans S Chinese Regular" panose="020B0500000000000000" pitchFamily="34" charset="-122"/>
              </a:rPr>
              <a:t>	static &lt;K,​V&gt; Map&lt;K,​V&gt; 	</a:t>
            </a:r>
            <a:r>
              <a:rPr lang="en-US" altLang="zh-CN" sz="2000" dirty="0" err="1">
                <a:latin typeface="Noto Sans S Chinese Regular" panose="020B0500000000000000" pitchFamily="34" charset="-122"/>
                <a:ea typeface="Noto Sans S Chinese Regular" panose="020B0500000000000000" pitchFamily="34" charset="-122"/>
              </a:rPr>
              <a:t>copyOf</a:t>
            </a:r>
            <a:r>
              <a:rPr lang="en-US" altLang="zh-CN" sz="2000" dirty="0">
                <a:latin typeface="Noto Sans S Chinese Regular" panose="020B0500000000000000" pitchFamily="34" charset="-122"/>
                <a:ea typeface="Noto Sans S Chinese Regular" panose="020B0500000000000000" pitchFamily="34" charset="-122"/>
              </a:rPr>
              <a:t>​(Map&lt;? extends K,​? extends V&gt; map) (</a:t>
            </a:r>
            <a:r>
              <a:rPr lang="zh-CN" altLang="en-US" sz="2000" dirty="0">
                <a:latin typeface="Noto Sans S Chinese Regular" panose="020B0500000000000000" pitchFamily="34" charset="-122"/>
                <a:ea typeface="Noto Sans S Chinese Regular" panose="020B0500000000000000" pitchFamily="34" charset="-122"/>
              </a:rPr>
              <a:t>返回不可以修改集合</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static &lt;K,​V&gt; </a:t>
            </a:r>
            <a:r>
              <a:rPr lang="en-US" altLang="zh-CN" sz="2000" dirty="0" err="1">
                <a:latin typeface="Noto Sans S Chinese Regular" panose="020B0500000000000000" pitchFamily="34" charset="-122"/>
                <a:ea typeface="Noto Sans S Chinese Regular" panose="020B0500000000000000" pitchFamily="34" charset="-122"/>
              </a:rPr>
              <a:t>Map.Entry</a:t>
            </a:r>
            <a:r>
              <a:rPr lang="en-US" altLang="zh-CN" sz="2000" dirty="0">
                <a:latin typeface="Noto Sans S Chinese Regular" panose="020B0500000000000000" pitchFamily="34" charset="-122"/>
                <a:ea typeface="Noto Sans S Chinese Regular" panose="020B0500000000000000" pitchFamily="34" charset="-122"/>
              </a:rPr>
              <a:t>&lt;K,​V&gt; 	entry​(K </a:t>
            </a:r>
            <a:r>
              <a:rPr lang="en-US" altLang="zh-CN" sz="2000" dirty="0" err="1">
                <a:latin typeface="Noto Sans S Chinese Regular" panose="020B0500000000000000" pitchFamily="34" charset="-122"/>
                <a:ea typeface="Noto Sans S Chinese Regular" panose="020B0500000000000000" pitchFamily="34" charset="-122"/>
              </a:rPr>
              <a:t>k</a:t>
            </a:r>
            <a:r>
              <a:rPr lang="en-US" altLang="zh-CN" sz="2000" dirty="0">
                <a:latin typeface="Noto Sans S Chinese Regular" panose="020B0500000000000000" pitchFamily="34" charset="-122"/>
                <a:ea typeface="Noto Sans S Chinese Regular" panose="020B0500000000000000" pitchFamily="34" charset="-122"/>
              </a:rPr>
              <a:t>, V v)</a:t>
            </a:r>
          </a:p>
          <a:p>
            <a:r>
              <a:rPr lang="en-US" altLang="zh-CN" sz="2000" dirty="0">
                <a:latin typeface="Noto Sans S Chinese Regular" panose="020B0500000000000000" pitchFamily="34" charset="-122"/>
                <a:ea typeface="Noto Sans S Chinese Regular" panose="020B0500000000000000" pitchFamily="34" charset="-122"/>
              </a:rPr>
              <a:t>	Set&lt;</a:t>
            </a:r>
            <a:r>
              <a:rPr lang="en-US" altLang="zh-CN" sz="2000" dirty="0" err="1">
                <a:latin typeface="Noto Sans S Chinese Regular" panose="020B0500000000000000" pitchFamily="34" charset="-122"/>
                <a:ea typeface="Noto Sans S Chinese Regular" panose="020B0500000000000000" pitchFamily="34" charset="-122"/>
              </a:rPr>
              <a:t>Map.Entry</a:t>
            </a:r>
            <a:r>
              <a:rPr lang="en-US" altLang="zh-CN" sz="2000" dirty="0">
                <a:latin typeface="Noto Sans S Chinese Regular" panose="020B0500000000000000" pitchFamily="34" charset="-122"/>
                <a:ea typeface="Noto Sans S Chinese Regular" panose="020B0500000000000000" pitchFamily="34" charset="-122"/>
              </a:rPr>
              <a:t>&lt;K,​V&gt;&gt; 	</a:t>
            </a:r>
            <a:r>
              <a:rPr lang="en-US" altLang="zh-CN" sz="2000" dirty="0" err="1">
                <a:latin typeface="Noto Sans S Chinese Regular" panose="020B0500000000000000" pitchFamily="34" charset="-122"/>
                <a:ea typeface="Noto Sans S Chinese Regular" panose="020B0500000000000000" pitchFamily="34" charset="-122"/>
              </a:rPr>
              <a:t>entrySet</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equals​(Object o)</a:t>
            </a:r>
          </a:p>
          <a:p>
            <a:r>
              <a:rPr lang="en-US" altLang="zh-CN" sz="2000" dirty="0">
                <a:latin typeface="Noto Sans S Chinese Regular" panose="020B0500000000000000" pitchFamily="34" charset="-122"/>
                <a:ea typeface="Noto Sans S Chinese Regular" panose="020B0500000000000000" pitchFamily="34" charset="-122"/>
              </a:rPr>
              <a:t>	V 	get​(Object key)</a:t>
            </a:r>
          </a:p>
          <a:p>
            <a:r>
              <a:rPr lang="en-US" altLang="zh-CN" sz="2000" dirty="0">
                <a:latin typeface="Noto Sans S Chinese Regular" panose="020B0500000000000000" pitchFamily="34" charset="-122"/>
                <a:ea typeface="Noto Sans S Chinese Regular" panose="020B0500000000000000" pitchFamily="34" charset="-122"/>
              </a:rPr>
              <a:t>	default V 	</a:t>
            </a:r>
            <a:r>
              <a:rPr lang="en-US" altLang="zh-CN" sz="2000" dirty="0" err="1">
                <a:latin typeface="Noto Sans S Chinese Regular" panose="020B0500000000000000" pitchFamily="34" charset="-122"/>
                <a:ea typeface="Noto Sans S Chinese Regular" panose="020B0500000000000000" pitchFamily="34" charset="-122"/>
              </a:rPr>
              <a:t>getOrDefault</a:t>
            </a:r>
            <a:r>
              <a:rPr lang="en-US" altLang="zh-CN" sz="2000" dirty="0">
                <a:latin typeface="Noto Sans S Chinese Regular" panose="020B0500000000000000" pitchFamily="34" charset="-122"/>
                <a:ea typeface="Noto Sans S Chinese Regular" panose="020B0500000000000000" pitchFamily="34" charset="-122"/>
              </a:rPr>
              <a:t>​(Object key, V </a:t>
            </a:r>
            <a:r>
              <a:rPr lang="en-US" altLang="zh-CN" sz="2000" dirty="0" err="1">
                <a:latin typeface="Noto Sans S Chinese Regular" panose="020B0500000000000000" pitchFamily="34" charset="-122"/>
                <a:ea typeface="Noto Sans S Chinese Regular" panose="020B0500000000000000" pitchFamily="34" charset="-122"/>
              </a:rPr>
              <a:t>defaultValue</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int 	</a:t>
            </a:r>
            <a:r>
              <a:rPr lang="en-US" altLang="zh-CN" sz="2000" dirty="0" err="1">
                <a:latin typeface="Noto Sans S Chinese Regular" panose="020B0500000000000000" pitchFamily="34" charset="-122"/>
                <a:ea typeface="Noto Sans S Chinese Regular" panose="020B0500000000000000" pitchFamily="34" charset="-122"/>
              </a:rPr>
              <a:t>hashCode</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isEmpty</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Set&lt;K&gt; 	</a:t>
            </a:r>
            <a:r>
              <a:rPr lang="en-US" altLang="zh-CN" sz="2000" dirty="0" err="1">
                <a:latin typeface="Noto Sans S Chinese Regular" panose="020B0500000000000000" pitchFamily="34" charset="-122"/>
                <a:ea typeface="Noto Sans S Chinese Regular" panose="020B0500000000000000" pitchFamily="34" charset="-122"/>
              </a:rPr>
              <a:t>keySet</a:t>
            </a:r>
            <a:r>
              <a:rPr lang="en-US" altLang="zh-CN" sz="2000" dirty="0">
                <a:latin typeface="Noto Sans S Chinese Regular" panose="020B0500000000000000" pitchFamily="34" charset="-122"/>
                <a:ea typeface="Noto Sans S Chinese Regular" panose="020B0500000000000000" pitchFamily="34" charset="-122"/>
              </a:rPr>
              <a:t>()</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4504372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err="1">
                <a:latin typeface="Noto Sans S Chinese Regular" panose="020B0500000000000000" pitchFamily="34" charset="-122"/>
                <a:ea typeface="Noto Sans S Chinese Regular" panose="020B0500000000000000" pitchFamily="34" charset="-122"/>
              </a:rPr>
              <a:t>java.util.Map</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V 	put​(K key, V value)</a:t>
            </a:r>
          </a:p>
          <a:p>
            <a:r>
              <a:rPr lang="en-US" altLang="zh-CN" sz="2000" dirty="0">
                <a:latin typeface="Noto Sans S Chinese Regular" panose="020B0500000000000000" pitchFamily="34" charset="-122"/>
                <a:ea typeface="Noto Sans S Chinese Regular" panose="020B0500000000000000" pitchFamily="34" charset="-122"/>
              </a:rPr>
              <a:t>	void 	</a:t>
            </a:r>
            <a:r>
              <a:rPr lang="en-US" altLang="zh-CN" sz="2000" dirty="0" err="1">
                <a:latin typeface="Noto Sans S Chinese Regular" panose="020B0500000000000000" pitchFamily="34" charset="-122"/>
                <a:ea typeface="Noto Sans S Chinese Regular" panose="020B0500000000000000" pitchFamily="34" charset="-122"/>
              </a:rPr>
              <a:t>putAll</a:t>
            </a:r>
            <a:r>
              <a:rPr lang="en-US" altLang="zh-CN" sz="2000" dirty="0">
                <a:latin typeface="Noto Sans S Chinese Regular" panose="020B0500000000000000" pitchFamily="34" charset="-122"/>
                <a:ea typeface="Noto Sans S Chinese Regular" panose="020B0500000000000000" pitchFamily="34" charset="-122"/>
              </a:rPr>
              <a:t>​(Map&lt;? extends K,​? extends V&gt; m)</a:t>
            </a:r>
          </a:p>
          <a:p>
            <a:r>
              <a:rPr lang="en-US" altLang="zh-CN" sz="2000" dirty="0">
                <a:latin typeface="Noto Sans S Chinese Regular" panose="020B0500000000000000" pitchFamily="34" charset="-122"/>
                <a:ea typeface="Noto Sans S Chinese Regular" panose="020B0500000000000000" pitchFamily="34" charset="-122"/>
              </a:rPr>
              <a:t>	default V 	</a:t>
            </a:r>
            <a:r>
              <a:rPr lang="en-US" altLang="zh-CN" sz="2000" dirty="0" err="1">
                <a:latin typeface="Noto Sans S Chinese Regular" panose="020B0500000000000000" pitchFamily="34" charset="-122"/>
                <a:ea typeface="Noto Sans S Chinese Regular" panose="020B0500000000000000" pitchFamily="34" charset="-122"/>
              </a:rPr>
              <a:t>putIfAbsent</a:t>
            </a:r>
            <a:r>
              <a:rPr lang="en-US" altLang="zh-CN" sz="2000" dirty="0">
                <a:latin typeface="Noto Sans S Chinese Regular" panose="020B0500000000000000" pitchFamily="34" charset="-122"/>
                <a:ea typeface="Noto Sans S Chinese Regular" panose="020B0500000000000000" pitchFamily="34" charset="-122"/>
              </a:rPr>
              <a:t>​(K key, V value)</a:t>
            </a:r>
          </a:p>
          <a:p>
            <a:r>
              <a:rPr lang="en-US" altLang="zh-CN" sz="2000" dirty="0">
                <a:latin typeface="Noto Sans S Chinese Regular" panose="020B0500000000000000" pitchFamily="34" charset="-122"/>
                <a:ea typeface="Noto Sans S Chinese Regular" panose="020B0500000000000000" pitchFamily="34" charset="-122"/>
              </a:rPr>
              <a:t>	V 	remove​(Object key)</a:t>
            </a:r>
          </a:p>
          <a:p>
            <a:r>
              <a:rPr lang="en-US" altLang="zh-CN" sz="2000" dirty="0">
                <a:latin typeface="Noto Sans S Chinese Regular" panose="020B0500000000000000" pitchFamily="34" charset="-122"/>
                <a:ea typeface="Noto Sans S Chinese Regular" panose="020B0500000000000000" pitchFamily="34" charset="-122"/>
              </a:rPr>
              <a:t>	default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remove​(Object key, Object value)</a:t>
            </a:r>
          </a:p>
          <a:p>
            <a:r>
              <a:rPr lang="en-US" altLang="zh-CN" sz="2000" dirty="0">
                <a:latin typeface="Noto Sans S Chinese Regular" panose="020B0500000000000000" pitchFamily="34" charset="-122"/>
                <a:ea typeface="Noto Sans S Chinese Regular" panose="020B0500000000000000" pitchFamily="34" charset="-122"/>
              </a:rPr>
              <a:t>	default V 	replace​(K key, V value)</a:t>
            </a:r>
          </a:p>
          <a:p>
            <a:r>
              <a:rPr lang="en-US" altLang="zh-CN" sz="2000" dirty="0">
                <a:latin typeface="Noto Sans S Chinese Regular" panose="020B0500000000000000" pitchFamily="34" charset="-122"/>
                <a:ea typeface="Noto Sans S Chinese Regular" panose="020B0500000000000000" pitchFamily="34" charset="-122"/>
              </a:rPr>
              <a:t>	default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replace​(K key, V </a:t>
            </a:r>
            <a:r>
              <a:rPr lang="en-US" altLang="zh-CN" sz="2000" dirty="0" err="1">
                <a:latin typeface="Noto Sans S Chinese Regular" panose="020B0500000000000000" pitchFamily="34" charset="-122"/>
                <a:ea typeface="Noto Sans S Chinese Regular" panose="020B0500000000000000" pitchFamily="34" charset="-122"/>
              </a:rPr>
              <a:t>oldValue</a:t>
            </a:r>
            <a:r>
              <a:rPr lang="en-US" altLang="zh-CN" sz="2000" dirty="0">
                <a:latin typeface="Noto Sans S Chinese Regular" panose="020B0500000000000000" pitchFamily="34" charset="-122"/>
                <a:ea typeface="Noto Sans S Chinese Regular" panose="020B0500000000000000" pitchFamily="34" charset="-122"/>
              </a:rPr>
              <a:t>, V </a:t>
            </a:r>
            <a:r>
              <a:rPr lang="en-US" altLang="zh-CN" sz="2000" dirty="0" err="1">
                <a:latin typeface="Noto Sans S Chinese Regular" panose="020B0500000000000000" pitchFamily="34" charset="-122"/>
                <a:ea typeface="Noto Sans S Chinese Regular" panose="020B0500000000000000" pitchFamily="34" charset="-122"/>
              </a:rPr>
              <a:t>newValue</a:t>
            </a:r>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int 	size()</a:t>
            </a:r>
          </a:p>
          <a:p>
            <a:r>
              <a:rPr lang="en-US" altLang="zh-CN" sz="2000" dirty="0">
                <a:latin typeface="Noto Sans S Chinese Regular" panose="020B0500000000000000" pitchFamily="34" charset="-122"/>
                <a:ea typeface="Noto Sans S Chinese Regular" panose="020B0500000000000000" pitchFamily="34" charset="-122"/>
              </a:rPr>
              <a:t>	Collection&lt;V&gt; 	values()</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0956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1600" dirty="0" err="1">
                <a:latin typeface="Noto Sans S Chinese Regular" panose="020B0500000000000000" pitchFamily="34" charset="-122"/>
                <a:ea typeface="Noto Sans S Chinese Regular" panose="020B0500000000000000" pitchFamily="34" charset="-122"/>
              </a:rPr>
              <a:t>java.util.Map</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r>
              <a:rPr lang="en-US" altLang="zh-CN" sz="1600" dirty="0">
                <a:latin typeface="Noto Sans S Chinese Regular" panose="020B0500000000000000" pitchFamily="34" charset="-122"/>
                <a:ea typeface="Noto Sans S Chinese Regular" panose="020B0500000000000000" pitchFamily="34" charset="-122"/>
              </a:rPr>
              <a:t>	default V 	compute​(K key, </a:t>
            </a:r>
            <a:r>
              <a:rPr lang="en-US" altLang="zh-CN" sz="1600" dirty="0" err="1">
                <a:latin typeface="Noto Sans S Chinese Regular" panose="020B0500000000000000" pitchFamily="34" charset="-122"/>
                <a:ea typeface="Noto Sans S Chinese Regular" panose="020B0500000000000000" pitchFamily="34" charset="-122"/>
              </a:rPr>
              <a:t>BiFunction</a:t>
            </a:r>
            <a:r>
              <a:rPr lang="en-US" altLang="zh-CN" sz="1600" dirty="0">
                <a:latin typeface="Noto Sans S Chinese Regular" panose="020B0500000000000000" pitchFamily="34" charset="-122"/>
                <a:ea typeface="Noto Sans S Chinese Regular" panose="020B0500000000000000" pitchFamily="34" charset="-122"/>
              </a:rPr>
              <a:t>&lt;? super K,​? super V,​? extends V&gt; </a:t>
            </a:r>
            <a:r>
              <a:rPr lang="en-US" altLang="zh-CN" sz="1600" dirty="0" err="1">
                <a:latin typeface="Noto Sans S Chinese Regular" panose="020B0500000000000000" pitchFamily="34" charset="-122"/>
                <a:ea typeface="Noto Sans S Chinese Regular" panose="020B0500000000000000" pitchFamily="34" charset="-122"/>
              </a:rPr>
              <a:t>remappingFunction</a:t>
            </a:r>
            <a:r>
              <a:rPr lang="en-US" altLang="zh-CN" sz="1600" dirty="0">
                <a:latin typeface="Noto Sans S Chinese Regular" panose="020B0500000000000000" pitchFamily="34" charset="-122"/>
                <a:ea typeface="Noto Sans S Chinese Regular" panose="020B0500000000000000" pitchFamily="34" charset="-122"/>
              </a:rPr>
              <a:t>)</a:t>
            </a:r>
          </a:p>
          <a:p>
            <a:r>
              <a:rPr lang="en-US" altLang="zh-CN" sz="1600" dirty="0">
                <a:latin typeface="Noto Sans S Chinese Regular" panose="020B0500000000000000" pitchFamily="34" charset="-122"/>
                <a:ea typeface="Noto Sans S Chinese Regular" panose="020B0500000000000000" pitchFamily="34" charset="-122"/>
              </a:rPr>
              <a:t>	default V 	</a:t>
            </a:r>
            <a:r>
              <a:rPr lang="en-US" altLang="zh-CN" sz="1600" dirty="0" err="1">
                <a:latin typeface="Noto Sans S Chinese Regular" panose="020B0500000000000000" pitchFamily="34" charset="-122"/>
                <a:ea typeface="Noto Sans S Chinese Regular" panose="020B0500000000000000" pitchFamily="34" charset="-122"/>
              </a:rPr>
              <a:t>computeIfAbsent</a:t>
            </a:r>
            <a:r>
              <a:rPr lang="en-US" altLang="zh-CN" sz="1600" dirty="0">
                <a:latin typeface="Noto Sans S Chinese Regular" panose="020B0500000000000000" pitchFamily="34" charset="-122"/>
                <a:ea typeface="Noto Sans S Chinese Regular" panose="020B0500000000000000" pitchFamily="34" charset="-122"/>
              </a:rPr>
              <a:t>​(K key, Function&lt;? super K,​? extends V&gt; </a:t>
            </a:r>
            <a:r>
              <a:rPr lang="en-US" altLang="zh-CN" sz="1600" dirty="0" err="1">
                <a:latin typeface="Noto Sans S Chinese Regular" panose="020B0500000000000000" pitchFamily="34" charset="-122"/>
                <a:ea typeface="Noto Sans S Chinese Regular" panose="020B0500000000000000" pitchFamily="34" charset="-122"/>
              </a:rPr>
              <a:t>mappingFunction</a:t>
            </a:r>
            <a:r>
              <a:rPr lang="en-US" altLang="zh-CN" sz="1600" dirty="0">
                <a:latin typeface="Noto Sans S Chinese Regular" panose="020B0500000000000000" pitchFamily="34" charset="-122"/>
                <a:ea typeface="Noto Sans S Chinese Regular" panose="020B0500000000000000" pitchFamily="34" charset="-122"/>
              </a:rPr>
              <a:t>)</a:t>
            </a:r>
          </a:p>
          <a:p>
            <a:r>
              <a:rPr lang="en-US" altLang="zh-CN" sz="1600" dirty="0">
                <a:latin typeface="Noto Sans S Chinese Regular" panose="020B0500000000000000" pitchFamily="34" charset="-122"/>
                <a:ea typeface="Noto Sans S Chinese Regular" panose="020B0500000000000000" pitchFamily="34" charset="-122"/>
              </a:rPr>
              <a:t>	default V 	</a:t>
            </a:r>
            <a:r>
              <a:rPr lang="en-US" altLang="zh-CN" sz="1600" dirty="0" err="1">
                <a:latin typeface="Noto Sans S Chinese Regular" panose="020B0500000000000000" pitchFamily="34" charset="-122"/>
                <a:ea typeface="Noto Sans S Chinese Regular" panose="020B0500000000000000" pitchFamily="34" charset="-122"/>
              </a:rPr>
              <a:t>computeIfPresent</a:t>
            </a:r>
            <a:r>
              <a:rPr lang="en-US" altLang="zh-CN" sz="1600" dirty="0">
                <a:latin typeface="Noto Sans S Chinese Regular" panose="020B0500000000000000" pitchFamily="34" charset="-122"/>
                <a:ea typeface="Noto Sans S Chinese Regular" panose="020B0500000000000000" pitchFamily="34" charset="-122"/>
              </a:rPr>
              <a:t>​(K key, </a:t>
            </a:r>
            <a:r>
              <a:rPr lang="en-US" altLang="zh-CN" sz="1600" dirty="0" err="1">
                <a:latin typeface="Noto Sans S Chinese Regular" panose="020B0500000000000000" pitchFamily="34" charset="-122"/>
                <a:ea typeface="Noto Sans S Chinese Regular" panose="020B0500000000000000" pitchFamily="34" charset="-122"/>
              </a:rPr>
              <a:t>BiFunction</a:t>
            </a:r>
            <a:r>
              <a:rPr lang="en-US" altLang="zh-CN" sz="1600" dirty="0">
                <a:latin typeface="Noto Sans S Chinese Regular" panose="020B0500000000000000" pitchFamily="34" charset="-122"/>
                <a:ea typeface="Noto Sans S Chinese Regular" panose="020B0500000000000000" pitchFamily="34" charset="-122"/>
              </a:rPr>
              <a:t>&lt;? super K,​? super V,​? extends V&gt; </a:t>
            </a:r>
            <a:r>
              <a:rPr lang="en-US" altLang="zh-CN" sz="1600" dirty="0" err="1">
                <a:latin typeface="Noto Sans S Chinese Regular" panose="020B0500000000000000" pitchFamily="34" charset="-122"/>
                <a:ea typeface="Noto Sans S Chinese Regular" panose="020B0500000000000000" pitchFamily="34" charset="-122"/>
              </a:rPr>
              <a:t>remappingFunction</a:t>
            </a:r>
            <a:r>
              <a:rPr lang="en-US" altLang="zh-CN" sz="1600" dirty="0">
                <a:latin typeface="Noto Sans S Chinese Regular" panose="020B0500000000000000" pitchFamily="34" charset="-122"/>
                <a:ea typeface="Noto Sans S Chinese Regular" panose="020B0500000000000000" pitchFamily="34" charset="-122"/>
              </a:rPr>
              <a:t>)</a:t>
            </a:r>
          </a:p>
          <a:p>
            <a:r>
              <a:rPr lang="en-US" altLang="zh-CN" sz="1600" dirty="0">
                <a:latin typeface="Noto Sans S Chinese Regular" panose="020B0500000000000000" pitchFamily="34" charset="-122"/>
                <a:ea typeface="Noto Sans S Chinese Regular" panose="020B0500000000000000" pitchFamily="34" charset="-122"/>
              </a:rPr>
              <a:t>	default void 	</a:t>
            </a:r>
            <a:r>
              <a:rPr lang="en-US" altLang="zh-CN" sz="1600" dirty="0" err="1">
                <a:latin typeface="Noto Sans S Chinese Regular" panose="020B0500000000000000" pitchFamily="34" charset="-122"/>
                <a:ea typeface="Noto Sans S Chinese Regular" panose="020B0500000000000000" pitchFamily="34" charset="-122"/>
              </a:rPr>
              <a:t>forEach</a:t>
            </a:r>
            <a:r>
              <a:rPr lang="en-US" altLang="zh-CN" sz="1600" dirty="0">
                <a:latin typeface="Noto Sans S Chinese Regular" panose="020B0500000000000000" pitchFamily="34" charset="-122"/>
                <a:ea typeface="Noto Sans S Chinese Regular" panose="020B0500000000000000" pitchFamily="34" charset="-122"/>
              </a:rPr>
              <a:t>​(</a:t>
            </a:r>
            <a:r>
              <a:rPr lang="en-US" altLang="zh-CN" sz="1600" dirty="0" err="1">
                <a:latin typeface="Noto Sans S Chinese Regular" panose="020B0500000000000000" pitchFamily="34" charset="-122"/>
                <a:ea typeface="Noto Sans S Chinese Regular" panose="020B0500000000000000" pitchFamily="34" charset="-122"/>
              </a:rPr>
              <a:t>BiConsumer</a:t>
            </a:r>
            <a:r>
              <a:rPr lang="en-US" altLang="zh-CN" sz="1600" dirty="0">
                <a:latin typeface="Noto Sans S Chinese Regular" panose="020B0500000000000000" pitchFamily="34" charset="-122"/>
                <a:ea typeface="Noto Sans S Chinese Regular" panose="020B0500000000000000" pitchFamily="34" charset="-122"/>
              </a:rPr>
              <a:t>&lt;? super K,​? super V&gt; action)</a:t>
            </a:r>
          </a:p>
          <a:p>
            <a:r>
              <a:rPr lang="en-US" altLang="zh-CN" sz="1600" dirty="0">
                <a:latin typeface="Noto Sans S Chinese Regular" panose="020B0500000000000000" pitchFamily="34" charset="-122"/>
                <a:ea typeface="Noto Sans S Chinese Regular" panose="020B0500000000000000" pitchFamily="34" charset="-122"/>
              </a:rPr>
              <a:t>	default V 	merge​(K key, V value, </a:t>
            </a:r>
            <a:r>
              <a:rPr lang="en-US" altLang="zh-CN" sz="1600" dirty="0" err="1">
                <a:latin typeface="Noto Sans S Chinese Regular" panose="020B0500000000000000" pitchFamily="34" charset="-122"/>
                <a:ea typeface="Noto Sans S Chinese Regular" panose="020B0500000000000000" pitchFamily="34" charset="-122"/>
              </a:rPr>
              <a:t>BiFunction</a:t>
            </a:r>
            <a:r>
              <a:rPr lang="en-US" altLang="zh-CN" sz="1600" dirty="0">
                <a:latin typeface="Noto Sans S Chinese Regular" panose="020B0500000000000000" pitchFamily="34" charset="-122"/>
                <a:ea typeface="Noto Sans S Chinese Regular" panose="020B0500000000000000" pitchFamily="34" charset="-122"/>
              </a:rPr>
              <a:t>&lt;? super V,​? super V,​? extends V&gt; </a:t>
            </a:r>
            <a:r>
              <a:rPr lang="en-US" altLang="zh-CN" sz="1600" dirty="0" err="1">
                <a:latin typeface="Noto Sans S Chinese Regular" panose="020B0500000000000000" pitchFamily="34" charset="-122"/>
                <a:ea typeface="Noto Sans S Chinese Regular" panose="020B0500000000000000" pitchFamily="34" charset="-122"/>
              </a:rPr>
              <a:t>remappingFunction</a:t>
            </a:r>
            <a:r>
              <a:rPr lang="en-US" altLang="zh-CN" sz="1600" dirty="0">
                <a:latin typeface="Noto Sans S Chinese Regular" panose="020B0500000000000000" pitchFamily="34" charset="-122"/>
                <a:ea typeface="Noto Sans S Chinese Regular" panose="020B0500000000000000" pitchFamily="34" charset="-122"/>
              </a:rPr>
              <a:t>)</a:t>
            </a:r>
          </a:p>
          <a:p>
            <a:r>
              <a:rPr lang="en-US" altLang="zh-CN" sz="1600" dirty="0">
                <a:latin typeface="Noto Sans S Chinese Regular" panose="020B0500000000000000" pitchFamily="34" charset="-122"/>
                <a:ea typeface="Noto Sans S Chinese Regular" panose="020B0500000000000000" pitchFamily="34" charset="-122"/>
              </a:rPr>
              <a:t>	static &lt;K,​V&gt; Map&lt;K,​V&gt; 	</a:t>
            </a:r>
            <a:r>
              <a:rPr lang="en-US" altLang="zh-CN" sz="1600" dirty="0" err="1">
                <a:latin typeface="Noto Sans S Chinese Regular" panose="020B0500000000000000" pitchFamily="34" charset="-122"/>
                <a:ea typeface="Noto Sans S Chinese Regular" panose="020B0500000000000000" pitchFamily="34" charset="-122"/>
              </a:rPr>
              <a:t>ofEntries</a:t>
            </a:r>
            <a:r>
              <a:rPr lang="en-US" altLang="zh-CN" sz="1600" dirty="0">
                <a:latin typeface="Noto Sans S Chinese Regular" panose="020B0500000000000000" pitchFamily="34" charset="-122"/>
                <a:ea typeface="Noto Sans S Chinese Regular" panose="020B0500000000000000" pitchFamily="34" charset="-122"/>
              </a:rPr>
              <a:t>​(</a:t>
            </a:r>
            <a:r>
              <a:rPr lang="en-US" altLang="zh-CN" sz="1600" dirty="0" err="1">
                <a:latin typeface="Noto Sans S Chinese Regular" panose="020B0500000000000000" pitchFamily="34" charset="-122"/>
                <a:ea typeface="Noto Sans S Chinese Regular" panose="020B0500000000000000" pitchFamily="34" charset="-122"/>
              </a:rPr>
              <a:t>Map.Entry</a:t>
            </a:r>
            <a:r>
              <a:rPr lang="en-US" altLang="zh-CN" sz="1600" dirty="0">
                <a:latin typeface="Noto Sans S Chinese Regular" panose="020B0500000000000000" pitchFamily="34" charset="-122"/>
                <a:ea typeface="Noto Sans S Chinese Regular" panose="020B0500000000000000" pitchFamily="34" charset="-122"/>
              </a:rPr>
              <a:t>&lt;? extends K,​? extends V&gt;... entries)  </a:t>
            </a:r>
            <a:r>
              <a:rPr lang="zh-CN" altLang="en-US" sz="1600" dirty="0">
                <a:latin typeface="Noto Sans S Chinese Regular" panose="020B0500000000000000" pitchFamily="34" charset="-122"/>
                <a:ea typeface="Noto Sans S Chinese Regular" panose="020B0500000000000000" pitchFamily="34" charset="-122"/>
              </a:rPr>
              <a:t>返回不可修改的集合</a:t>
            </a:r>
            <a:endParaRPr lang="en-US" altLang="zh-CN" sz="1600" dirty="0">
              <a:latin typeface="Noto Sans S Chinese Regular" panose="020B0500000000000000" pitchFamily="34" charset="-122"/>
              <a:ea typeface="Noto Sans S Chinese Regular" panose="020B0500000000000000" pitchFamily="34" charset="-122"/>
            </a:endParaRPr>
          </a:p>
          <a:p>
            <a:r>
              <a:rPr lang="en-US" altLang="zh-CN" sz="1600" dirty="0">
                <a:latin typeface="Noto Sans S Chinese Regular" panose="020B0500000000000000" pitchFamily="34" charset="-122"/>
                <a:ea typeface="Noto Sans S Chinese Regular" panose="020B0500000000000000" pitchFamily="34" charset="-122"/>
              </a:rPr>
              <a:t>	default void 	</a:t>
            </a:r>
            <a:r>
              <a:rPr lang="en-US" altLang="zh-CN" sz="1600" dirty="0" err="1">
                <a:latin typeface="Noto Sans S Chinese Regular" panose="020B0500000000000000" pitchFamily="34" charset="-122"/>
                <a:ea typeface="Noto Sans S Chinese Regular" panose="020B0500000000000000" pitchFamily="34" charset="-122"/>
              </a:rPr>
              <a:t>replaceAll</a:t>
            </a:r>
            <a:r>
              <a:rPr lang="en-US" altLang="zh-CN" sz="1600" dirty="0">
                <a:latin typeface="Noto Sans S Chinese Regular" panose="020B0500000000000000" pitchFamily="34" charset="-122"/>
                <a:ea typeface="Noto Sans S Chinese Regular" panose="020B0500000000000000" pitchFamily="34" charset="-122"/>
              </a:rPr>
              <a:t>​(</a:t>
            </a:r>
            <a:r>
              <a:rPr lang="en-US" altLang="zh-CN" sz="1600" dirty="0" err="1">
                <a:latin typeface="Noto Sans S Chinese Regular" panose="020B0500000000000000" pitchFamily="34" charset="-122"/>
                <a:ea typeface="Noto Sans S Chinese Regular" panose="020B0500000000000000" pitchFamily="34" charset="-122"/>
              </a:rPr>
              <a:t>BiFunction</a:t>
            </a:r>
            <a:r>
              <a:rPr lang="en-US" altLang="zh-CN" sz="1600" dirty="0">
                <a:latin typeface="Noto Sans S Chinese Regular" panose="020B0500000000000000" pitchFamily="34" charset="-122"/>
                <a:ea typeface="Noto Sans S Chinese Regular" panose="020B0500000000000000" pitchFamily="34" charset="-122"/>
              </a:rPr>
              <a:t>&lt;? super K,​? super V,​? extends V&gt; function)</a:t>
            </a:r>
          </a:p>
          <a:p>
            <a:r>
              <a:rPr lang="en-US" altLang="zh-CN" sz="1600" dirty="0">
                <a:latin typeface="Noto Sans S Chinese Regular" panose="020B0500000000000000" pitchFamily="34" charset="-122"/>
                <a:ea typeface="Noto Sans S Chinese Regular" panose="020B0500000000000000" pitchFamily="34" charset="-122"/>
              </a:rPr>
              <a:t>	static &lt;K,​V&gt;	Map&lt;K,​V&gt; 	of​(K k1, V v1)</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484835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D61C949B-D4B3-4EF0-8715-08FF36A62E72}"/>
              </a:ext>
            </a:extLst>
          </p:cNvPr>
          <p:cNvPicPr>
            <a:picLocks noChangeAspect="1"/>
          </p:cNvPicPr>
          <p:nvPr/>
        </p:nvPicPr>
        <p:blipFill>
          <a:blip r:embed="rId2"/>
          <a:stretch>
            <a:fillRect/>
          </a:stretch>
        </p:blipFill>
        <p:spPr>
          <a:xfrm>
            <a:off x="838200" y="875782"/>
            <a:ext cx="9845893" cy="5982218"/>
          </a:xfrm>
          <a:prstGeom prst="rect">
            <a:avLst/>
          </a:prstGeom>
        </p:spPr>
      </p:pic>
    </p:spTree>
    <p:extLst>
      <p:ext uri="{BB962C8B-B14F-4D97-AF65-F5344CB8AC3E}">
        <p14:creationId xmlns:p14="http://schemas.microsoft.com/office/powerpoint/2010/main" val="3411460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8E0633D0-D7CD-48F3-BF45-4A0C13947EA9}"/>
              </a:ext>
            </a:extLst>
          </p:cNvPr>
          <p:cNvPicPr>
            <a:picLocks noChangeAspect="1"/>
          </p:cNvPicPr>
          <p:nvPr/>
        </p:nvPicPr>
        <p:blipFill>
          <a:blip r:embed="rId2"/>
          <a:stretch>
            <a:fillRect/>
          </a:stretch>
        </p:blipFill>
        <p:spPr>
          <a:xfrm>
            <a:off x="992985" y="1282045"/>
            <a:ext cx="9815411" cy="1958510"/>
          </a:xfrm>
          <a:prstGeom prst="rect">
            <a:avLst/>
          </a:prstGeom>
        </p:spPr>
      </p:pic>
    </p:spTree>
    <p:extLst>
      <p:ext uri="{BB962C8B-B14F-4D97-AF65-F5344CB8AC3E}">
        <p14:creationId xmlns:p14="http://schemas.microsoft.com/office/powerpoint/2010/main" val="532649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12F913CA-E3C6-404F-AC3C-9DCA2D732DCA}"/>
              </a:ext>
            </a:extLst>
          </p:cNvPr>
          <p:cNvPicPr>
            <a:picLocks noChangeAspect="1"/>
          </p:cNvPicPr>
          <p:nvPr/>
        </p:nvPicPr>
        <p:blipFill>
          <a:blip r:embed="rId2"/>
          <a:stretch>
            <a:fillRect/>
          </a:stretch>
        </p:blipFill>
        <p:spPr>
          <a:xfrm>
            <a:off x="838200" y="1487774"/>
            <a:ext cx="5372566" cy="2834886"/>
          </a:xfrm>
          <a:prstGeom prst="rect">
            <a:avLst/>
          </a:prstGeom>
        </p:spPr>
      </p:pic>
    </p:spTree>
    <p:extLst>
      <p:ext uri="{BB962C8B-B14F-4D97-AF65-F5344CB8AC3E}">
        <p14:creationId xmlns:p14="http://schemas.microsoft.com/office/powerpoint/2010/main" val="11464354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6" name="图片 5">
            <a:extLst>
              <a:ext uri="{FF2B5EF4-FFF2-40B4-BE49-F238E27FC236}">
                <a16:creationId xmlns:a16="http://schemas.microsoft.com/office/drawing/2014/main" id="{60F76DFF-C2A3-44D9-9831-E709B57FEA9D}"/>
              </a:ext>
            </a:extLst>
          </p:cNvPr>
          <p:cNvPicPr>
            <a:picLocks noChangeAspect="1"/>
          </p:cNvPicPr>
          <p:nvPr/>
        </p:nvPicPr>
        <p:blipFill>
          <a:blip r:embed="rId2"/>
          <a:stretch>
            <a:fillRect/>
          </a:stretch>
        </p:blipFill>
        <p:spPr>
          <a:xfrm>
            <a:off x="749322" y="915164"/>
            <a:ext cx="6591871" cy="5418290"/>
          </a:xfrm>
          <a:prstGeom prst="rect">
            <a:avLst/>
          </a:prstGeom>
        </p:spPr>
      </p:pic>
    </p:spTree>
    <p:extLst>
      <p:ext uri="{BB962C8B-B14F-4D97-AF65-F5344CB8AC3E}">
        <p14:creationId xmlns:p14="http://schemas.microsoft.com/office/powerpoint/2010/main" val="3845137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E6D80B06-E51E-4E86-9C95-19C27DF2DBEA}"/>
              </a:ext>
            </a:extLst>
          </p:cNvPr>
          <p:cNvPicPr>
            <a:picLocks noChangeAspect="1"/>
          </p:cNvPicPr>
          <p:nvPr/>
        </p:nvPicPr>
        <p:blipFill>
          <a:blip r:embed="rId2"/>
          <a:stretch>
            <a:fillRect/>
          </a:stretch>
        </p:blipFill>
        <p:spPr>
          <a:xfrm>
            <a:off x="925776" y="1152151"/>
            <a:ext cx="6363251" cy="3932261"/>
          </a:xfrm>
          <a:prstGeom prst="rect">
            <a:avLst/>
          </a:prstGeom>
        </p:spPr>
      </p:pic>
    </p:spTree>
    <p:extLst>
      <p:ext uri="{BB962C8B-B14F-4D97-AF65-F5344CB8AC3E}">
        <p14:creationId xmlns:p14="http://schemas.microsoft.com/office/powerpoint/2010/main" val="3813237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err="1">
                <a:latin typeface="Noto Sans S Chinese Regular" panose="020B0500000000000000" pitchFamily="34" charset="-122"/>
                <a:ea typeface="Noto Sans S Chinese Regular" panose="020B0500000000000000" pitchFamily="34" charset="-122"/>
              </a:rPr>
              <a:t>java.util.Properties</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String 	</a:t>
            </a:r>
            <a:r>
              <a:rPr lang="en-US" altLang="zh-CN" sz="2000" dirty="0" err="1">
                <a:latin typeface="Noto Sans S Chinese Regular" panose="020B0500000000000000" pitchFamily="34" charset="-122"/>
                <a:ea typeface="Noto Sans S Chinese Regular" panose="020B0500000000000000" pitchFamily="34" charset="-122"/>
              </a:rPr>
              <a:t>getProperty</a:t>
            </a:r>
            <a:r>
              <a:rPr lang="en-US" altLang="zh-CN" sz="2000" dirty="0">
                <a:latin typeface="Noto Sans S Chinese Regular" panose="020B0500000000000000" pitchFamily="34" charset="-122"/>
                <a:ea typeface="Noto Sans S Chinese Regular" panose="020B0500000000000000" pitchFamily="34" charset="-122"/>
              </a:rPr>
              <a:t>​(String key) 	</a:t>
            </a:r>
          </a:p>
          <a:p>
            <a:r>
              <a:rPr lang="en-US" altLang="zh-CN" sz="2000" dirty="0">
                <a:latin typeface="Noto Sans S Chinese Regular" panose="020B0500000000000000" pitchFamily="34" charset="-122"/>
                <a:ea typeface="Noto Sans S Chinese Regular" panose="020B0500000000000000" pitchFamily="34" charset="-122"/>
              </a:rPr>
              <a:t>	String 	</a:t>
            </a:r>
            <a:r>
              <a:rPr lang="en-US" altLang="zh-CN" sz="2000" dirty="0" err="1">
                <a:latin typeface="Noto Sans S Chinese Regular" panose="020B0500000000000000" pitchFamily="34" charset="-122"/>
                <a:ea typeface="Noto Sans S Chinese Regular" panose="020B0500000000000000" pitchFamily="34" charset="-122"/>
              </a:rPr>
              <a:t>getProperty</a:t>
            </a:r>
            <a:r>
              <a:rPr lang="en-US" altLang="zh-CN" sz="2000" dirty="0">
                <a:latin typeface="Noto Sans S Chinese Regular" panose="020B0500000000000000" pitchFamily="34" charset="-122"/>
                <a:ea typeface="Noto Sans S Chinese Regular" panose="020B0500000000000000" pitchFamily="34" charset="-122"/>
              </a:rPr>
              <a:t>​(String key, String </a:t>
            </a:r>
            <a:r>
              <a:rPr lang="en-US" altLang="zh-CN" sz="2000" dirty="0" err="1">
                <a:latin typeface="Noto Sans S Chinese Regular" panose="020B0500000000000000" pitchFamily="34" charset="-122"/>
                <a:ea typeface="Noto Sans S Chinese Regular" panose="020B0500000000000000" pitchFamily="34" charset="-122"/>
              </a:rPr>
              <a:t>defaultValue</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void 	load​(</a:t>
            </a:r>
            <a:r>
              <a:rPr lang="en-US" altLang="zh-CN" sz="2000" dirty="0" err="1">
                <a:latin typeface="Noto Sans S Chinese Regular" panose="020B0500000000000000" pitchFamily="34" charset="-122"/>
                <a:ea typeface="Noto Sans S Chinese Regular" panose="020B0500000000000000" pitchFamily="34" charset="-122"/>
              </a:rPr>
              <a:t>InputStream</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inStream</a:t>
            </a:r>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void 	load​(Reader reader)</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81499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92500" lnSpcReduction="20000"/>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endParaRPr lang="en-US" altLang="zh-CN" sz="20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java.lang.Integer</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Fields</a:t>
            </a:r>
          </a:p>
          <a:p>
            <a:pPr lvl="1"/>
            <a:r>
              <a:rPr lang="en-US" altLang="zh-CN" sz="1600" dirty="0">
                <a:latin typeface="Noto Sans S Chinese Regular" panose="020B0500000000000000" pitchFamily="34" charset="-122"/>
                <a:ea typeface="Noto Sans S Chinese Regular" panose="020B0500000000000000" pitchFamily="34" charset="-122"/>
              </a:rPr>
              <a:t>	static int 	MAX_VALUE</a:t>
            </a:r>
          </a:p>
          <a:p>
            <a:pPr lvl="1"/>
            <a:r>
              <a:rPr lang="en-US" altLang="zh-CN" sz="1600" dirty="0">
                <a:latin typeface="Noto Sans S Chinese Regular" panose="020B0500000000000000" pitchFamily="34" charset="-122"/>
                <a:ea typeface="Noto Sans S Chinese Regular" panose="020B0500000000000000" pitchFamily="34" charset="-122"/>
              </a:rPr>
              <a:t>	static int 	MIN_VALUE</a:t>
            </a:r>
          </a:p>
          <a:p>
            <a:pPr lvl="1"/>
            <a:r>
              <a:rPr lang="en-US" altLang="zh-CN" sz="1600" dirty="0">
                <a:latin typeface="Noto Sans S Chinese Regular" panose="020B0500000000000000" pitchFamily="34" charset="-122"/>
                <a:ea typeface="Noto Sans S Chinese Regular" panose="020B0500000000000000" pitchFamily="34" charset="-122"/>
              </a:rPr>
              <a:t>Constructors</a:t>
            </a:r>
          </a:p>
          <a:p>
            <a:pPr lvl="1"/>
            <a:r>
              <a:rPr lang="en-US" altLang="zh-CN" sz="1600" dirty="0">
                <a:latin typeface="Noto Sans S Chinese Regular" panose="020B0500000000000000" pitchFamily="34" charset="-122"/>
                <a:ea typeface="Noto Sans S Chinese Regular" panose="020B0500000000000000" pitchFamily="34" charset="-122"/>
              </a:rPr>
              <a:t>	Integer​(int value)</a:t>
            </a:r>
          </a:p>
          <a:p>
            <a:pPr lvl="1"/>
            <a:r>
              <a:rPr lang="en-US" altLang="zh-CN" sz="1600" dirty="0">
                <a:latin typeface="Noto Sans S Chinese Regular" panose="020B0500000000000000" pitchFamily="34" charset="-122"/>
                <a:ea typeface="Noto Sans S Chinese Regular" panose="020B0500000000000000" pitchFamily="34" charset="-122"/>
              </a:rPr>
              <a:t>	Integer​(String s)</a:t>
            </a:r>
          </a:p>
          <a:p>
            <a:pPr lvl="1"/>
            <a:r>
              <a:rPr lang="en-US" altLang="zh-CN" sz="1600" dirty="0">
                <a:latin typeface="Noto Sans S Chinese Regular" panose="020B0500000000000000" pitchFamily="34" charset="-122"/>
                <a:ea typeface="Noto Sans S Chinese Regular" panose="020B0500000000000000" pitchFamily="34" charset="-122"/>
              </a:rPr>
              <a:t>Methods</a:t>
            </a:r>
          </a:p>
          <a:p>
            <a:pPr lvl="1"/>
            <a:r>
              <a:rPr lang="en-US" altLang="zh-CN" sz="1600" dirty="0">
                <a:latin typeface="Noto Sans S Chinese Regular" panose="020B0500000000000000" pitchFamily="34" charset="-122"/>
                <a:ea typeface="Noto Sans S Chinese Regular" panose="020B0500000000000000" pitchFamily="34" charset="-122"/>
              </a:rPr>
              <a:t>	static int 	compare​(int x, int y)</a:t>
            </a:r>
          </a:p>
          <a:p>
            <a:pPr lvl="1"/>
            <a:r>
              <a:rPr lang="en-US" altLang="zh-CN" sz="1600" dirty="0">
                <a:latin typeface="Noto Sans S Chinese Regular" panose="020B0500000000000000" pitchFamily="34" charset="-122"/>
                <a:ea typeface="Noto Sans S Chinese Regular" panose="020B0500000000000000" pitchFamily="34" charset="-122"/>
              </a:rPr>
              <a:t>	int 	</a:t>
            </a:r>
            <a:r>
              <a:rPr lang="en-US" altLang="zh-CN" sz="1600" dirty="0" err="1">
                <a:latin typeface="Noto Sans S Chinese Regular" panose="020B0500000000000000" pitchFamily="34" charset="-122"/>
                <a:ea typeface="Noto Sans S Chinese Regular" panose="020B0500000000000000" pitchFamily="34" charset="-122"/>
              </a:rPr>
              <a:t>compareTo</a:t>
            </a:r>
            <a:r>
              <a:rPr lang="en-US" altLang="zh-CN" sz="1600" dirty="0">
                <a:latin typeface="Noto Sans S Chinese Regular" panose="020B0500000000000000" pitchFamily="34" charset="-122"/>
                <a:ea typeface="Noto Sans S Chinese Regular" panose="020B0500000000000000" pitchFamily="34" charset="-122"/>
              </a:rPr>
              <a:t>​(Integer </a:t>
            </a:r>
            <a:r>
              <a:rPr lang="en-US" altLang="zh-CN" sz="1600" dirty="0" err="1">
                <a:latin typeface="Noto Sans S Chinese Regular" panose="020B0500000000000000" pitchFamily="34" charset="-122"/>
                <a:ea typeface="Noto Sans S Chinese Regular" panose="020B0500000000000000" pitchFamily="34" charset="-122"/>
              </a:rPr>
              <a:t>anotherInteger</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int 	</a:t>
            </a:r>
            <a:r>
              <a:rPr lang="en-US" altLang="zh-CN" sz="1600" dirty="0" err="1">
                <a:latin typeface="Noto Sans S Chinese Regular" panose="020B0500000000000000" pitchFamily="34" charset="-122"/>
                <a:ea typeface="Noto Sans S Chinese Regular" panose="020B0500000000000000" pitchFamily="34" charset="-122"/>
              </a:rPr>
              <a:t>intValue</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long 	</a:t>
            </a:r>
            <a:r>
              <a:rPr lang="en-US" altLang="zh-CN" sz="1600" dirty="0" err="1">
                <a:latin typeface="Noto Sans S Chinese Regular" panose="020B0500000000000000" pitchFamily="34" charset="-122"/>
                <a:ea typeface="Noto Sans S Chinese Regular" panose="020B0500000000000000" pitchFamily="34" charset="-122"/>
              </a:rPr>
              <a:t>longValue</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static int 	max​(int a, int b)</a:t>
            </a:r>
          </a:p>
          <a:p>
            <a:pPr lvl="1"/>
            <a:r>
              <a:rPr lang="en-US" altLang="zh-CN" sz="1600" dirty="0">
                <a:latin typeface="Noto Sans S Chinese Regular" panose="020B0500000000000000" pitchFamily="34" charset="-122"/>
                <a:ea typeface="Noto Sans S Chinese Regular" panose="020B0500000000000000" pitchFamily="34" charset="-122"/>
              </a:rPr>
              <a:t>	static int 	min​(int a, int b)</a:t>
            </a:r>
          </a:p>
          <a:p>
            <a:pPr lvl="1"/>
            <a:r>
              <a:rPr lang="en-US" altLang="zh-CN" sz="1600" dirty="0">
                <a:latin typeface="Noto Sans S Chinese Regular" panose="020B0500000000000000" pitchFamily="34" charset="-122"/>
                <a:ea typeface="Noto Sans S Chinese Regular" panose="020B0500000000000000" pitchFamily="34" charset="-122"/>
              </a:rPr>
              <a:t>	static int 	</a:t>
            </a:r>
            <a:r>
              <a:rPr lang="en-US" altLang="zh-CN" sz="1600" dirty="0" err="1">
                <a:latin typeface="Noto Sans S Chinese Regular" panose="020B0500000000000000" pitchFamily="34" charset="-122"/>
                <a:ea typeface="Noto Sans S Chinese Regular" panose="020B0500000000000000" pitchFamily="34" charset="-122"/>
              </a:rPr>
              <a:t>parseInt</a:t>
            </a:r>
            <a:r>
              <a:rPr lang="en-US" altLang="zh-CN" sz="1600" dirty="0">
                <a:latin typeface="Noto Sans S Chinese Regular" panose="020B0500000000000000" pitchFamily="34" charset="-122"/>
                <a:ea typeface="Noto Sans S Chinese Regular" panose="020B0500000000000000" pitchFamily="34" charset="-122"/>
              </a:rPr>
              <a:t>​(String s)</a:t>
            </a:r>
          </a:p>
          <a:p>
            <a:pPr lvl="1"/>
            <a:r>
              <a:rPr lang="en-US" altLang="zh-CN" sz="1600" dirty="0">
                <a:latin typeface="Noto Sans S Chinese Regular" panose="020B0500000000000000" pitchFamily="34" charset="-122"/>
                <a:ea typeface="Noto Sans S Chinese Regular" panose="020B0500000000000000" pitchFamily="34" charset="-122"/>
              </a:rPr>
              <a:t>	static int 	</a:t>
            </a:r>
            <a:r>
              <a:rPr lang="en-US" altLang="zh-CN" sz="1600" dirty="0" err="1">
                <a:latin typeface="Noto Sans S Chinese Regular" panose="020B0500000000000000" pitchFamily="34" charset="-122"/>
                <a:ea typeface="Noto Sans S Chinese Regular" panose="020B0500000000000000" pitchFamily="34" charset="-122"/>
              </a:rPr>
              <a:t>parseInt</a:t>
            </a:r>
            <a:r>
              <a:rPr lang="en-US" altLang="zh-CN" sz="1600" dirty="0">
                <a:latin typeface="Noto Sans S Chinese Regular" panose="020B0500000000000000" pitchFamily="34" charset="-122"/>
                <a:ea typeface="Noto Sans S Chinese Regular" panose="020B0500000000000000" pitchFamily="34" charset="-122"/>
              </a:rPr>
              <a:t>​(String s, int radix)</a:t>
            </a:r>
          </a:p>
          <a:p>
            <a:pPr lvl="1"/>
            <a:r>
              <a:rPr lang="en-US" altLang="zh-CN" sz="1600" dirty="0">
                <a:latin typeface="Noto Sans S Chinese Regular" panose="020B0500000000000000" pitchFamily="34" charset="-122"/>
                <a:ea typeface="Noto Sans S Chinese Regular" panose="020B0500000000000000" pitchFamily="34" charset="-122"/>
              </a:rPr>
              <a:t>	static int 	sum​(int a, int b)</a:t>
            </a:r>
          </a:p>
          <a:p>
            <a:pPr lvl="1"/>
            <a:r>
              <a:rPr lang="en-US" altLang="zh-CN" sz="1600" dirty="0">
                <a:latin typeface="Noto Sans S Chinese Regular" panose="020B0500000000000000" pitchFamily="34" charset="-122"/>
                <a:ea typeface="Noto Sans S Chinese Regular" panose="020B0500000000000000" pitchFamily="34" charset="-122"/>
              </a:rPr>
              <a:t>	static Integer 	</a:t>
            </a:r>
            <a:r>
              <a:rPr lang="en-US" altLang="zh-CN" sz="1600" dirty="0" err="1">
                <a:latin typeface="Noto Sans S Chinese Regular" panose="020B0500000000000000" pitchFamily="34" charset="-122"/>
                <a:ea typeface="Noto Sans S Chinese Regular" panose="020B0500000000000000" pitchFamily="34" charset="-122"/>
              </a:rPr>
              <a:t>valueOf</a:t>
            </a:r>
            <a:r>
              <a:rPr lang="en-US" altLang="zh-CN" sz="1600" dirty="0">
                <a:latin typeface="Noto Sans S Chinese Regular" panose="020B0500000000000000" pitchFamily="34" charset="-122"/>
                <a:ea typeface="Noto Sans S Chinese Regular" panose="020B0500000000000000" pitchFamily="34" charset="-122"/>
              </a:rPr>
              <a:t>​(String s)</a:t>
            </a:r>
          </a:p>
          <a:p>
            <a:pPr lvl="1"/>
            <a:r>
              <a:rPr lang="en-US" altLang="zh-CN" sz="1600" dirty="0">
                <a:latin typeface="Noto Sans S Chinese Regular" panose="020B0500000000000000" pitchFamily="34" charset="-122"/>
                <a:ea typeface="Noto Sans S Chinese Regular" panose="020B0500000000000000" pitchFamily="34" charset="-122"/>
              </a:rPr>
              <a:t>	static Integer 	</a:t>
            </a:r>
            <a:r>
              <a:rPr lang="en-US" altLang="zh-CN" sz="1600" dirty="0" err="1">
                <a:latin typeface="Noto Sans S Chinese Regular" panose="020B0500000000000000" pitchFamily="34" charset="-122"/>
                <a:ea typeface="Noto Sans S Chinese Regular" panose="020B0500000000000000" pitchFamily="34" charset="-122"/>
              </a:rPr>
              <a:t>valueOf</a:t>
            </a:r>
            <a:r>
              <a:rPr lang="en-US" altLang="zh-CN" sz="1600" dirty="0">
                <a:latin typeface="Noto Sans S Chinese Regular" panose="020B0500000000000000" pitchFamily="34" charset="-122"/>
                <a:ea typeface="Noto Sans S Chinese Regular" panose="020B0500000000000000" pitchFamily="34" charset="-122"/>
              </a:rPr>
              <a:t>​(String s, int radix)</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9065207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BC7E3699-471F-482A-B443-D2F2F4D0EE2D}"/>
              </a:ext>
            </a:extLst>
          </p:cNvPr>
          <p:cNvPicPr>
            <a:picLocks noChangeAspect="1"/>
          </p:cNvPicPr>
          <p:nvPr/>
        </p:nvPicPr>
        <p:blipFill>
          <a:blip r:embed="rId2"/>
          <a:stretch>
            <a:fillRect/>
          </a:stretch>
        </p:blipFill>
        <p:spPr>
          <a:xfrm>
            <a:off x="0" y="892011"/>
            <a:ext cx="12192000" cy="5990896"/>
          </a:xfrm>
          <a:prstGeom prst="rect">
            <a:avLst/>
          </a:prstGeom>
        </p:spPr>
      </p:pic>
    </p:spTree>
    <p:extLst>
      <p:ext uri="{BB962C8B-B14F-4D97-AF65-F5344CB8AC3E}">
        <p14:creationId xmlns:p14="http://schemas.microsoft.com/office/powerpoint/2010/main" val="30717233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8B4CABEB-9C82-4FD9-9F27-B27438EC7CAD}"/>
              </a:ext>
            </a:extLst>
          </p:cNvPr>
          <p:cNvPicPr>
            <a:picLocks noChangeAspect="1"/>
          </p:cNvPicPr>
          <p:nvPr/>
        </p:nvPicPr>
        <p:blipFill>
          <a:blip r:embed="rId2"/>
          <a:stretch>
            <a:fillRect/>
          </a:stretch>
        </p:blipFill>
        <p:spPr>
          <a:xfrm>
            <a:off x="906330" y="1407365"/>
            <a:ext cx="5189670" cy="1806097"/>
          </a:xfrm>
          <a:prstGeom prst="rect">
            <a:avLst/>
          </a:prstGeom>
        </p:spPr>
      </p:pic>
      <p:pic>
        <p:nvPicPr>
          <p:cNvPr id="6" name="图片 5">
            <a:extLst>
              <a:ext uri="{FF2B5EF4-FFF2-40B4-BE49-F238E27FC236}">
                <a16:creationId xmlns:a16="http://schemas.microsoft.com/office/drawing/2014/main" id="{3B6682A8-FBE2-4131-8D2D-865586D8BBC3}"/>
              </a:ext>
            </a:extLst>
          </p:cNvPr>
          <p:cNvPicPr>
            <a:picLocks noChangeAspect="1"/>
          </p:cNvPicPr>
          <p:nvPr/>
        </p:nvPicPr>
        <p:blipFill>
          <a:blip r:embed="rId3"/>
          <a:stretch>
            <a:fillRect/>
          </a:stretch>
        </p:blipFill>
        <p:spPr>
          <a:xfrm>
            <a:off x="906330" y="3777479"/>
            <a:ext cx="5029636" cy="1798476"/>
          </a:xfrm>
          <a:prstGeom prst="rect">
            <a:avLst/>
          </a:prstGeom>
        </p:spPr>
      </p:pic>
    </p:spTree>
    <p:extLst>
      <p:ext uri="{BB962C8B-B14F-4D97-AF65-F5344CB8AC3E}">
        <p14:creationId xmlns:p14="http://schemas.microsoft.com/office/powerpoint/2010/main" val="1810324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七、</a:t>
            </a:r>
            <a:r>
              <a:rPr lang="en-US" altLang="zh-CN" sz="2000" dirty="0">
                <a:latin typeface="Noto Sans S Chinese Regular" panose="020B0500000000000000" pitchFamily="34" charset="-122"/>
                <a:ea typeface="Noto Sans S Chinese Regular" panose="020B0500000000000000" pitchFamily="34" charset="-122"/>
              </a:rPr>
              <a:t>Stream</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什么是</a:t>
            </a:r>
            <a:r>
              <a:rPr lang="en-US" altLang="zh-CN" sz="1600" dirty="0">
                <a:latin typeface="Noto Sans S Chinese Regular" panose="020B0500000000000000" pitchFamily="34" charset="-122"/>
                <a:ea typeface="Noto Sans S Chinese Regular" panose="020B0500000000000000" pitchFamily="34" charset="-122"/>
              </a:rPr>
              <a:t>Stream</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从</a:t>
            </a:r>
            <a:r>
              <a:rPr lang="en-US" altLang="zh-CN" sz="1600" dirty="0">
                <a:latin typeface="Noto Sans S Chinese Regular" panose="020B0500000000000000" pitchFamily="34" charset="-122"/>
                <a:ea typeface="Noto Sans S Chinese Regular" panose="020B0500000000000000" pitchFamily="34" charset="-122"/>
              </a:rPr>
              <a:t>Java8</a:t>
            </a:r>
            <a:r>
              <a:rPr lang="zh-CN" altLang="en-US" sz="1600" dirty="0">
                <a:latin typeface="Noto Sans S Chinese Regular" panose="020B0500000000000000" pitchFamily="34" charset="-122"/>
                <a:ea typeface="Noto Sans S Chinese Regular" panose="020B0500000000000000" pitchFamily="34" charset="-122"/>
              </a:rPr>
              <a:t>开始，引入了</a:t>
            </a:r>
            <a:r>
              <a:rPr lang="en-US" altLang="zh-CN" sz="1600" dirty="0">
                <a:latin typeface="Noto Sans S Chinese Regular" panose="020B0500000000000000" pitchFamily="34" charset="-122"/>
                <a:ea typeface="Noto Sans S Chinese Regular" panose="020B0500000000000000" pitchFamily="34" charset="-122"/>
              </a:rPr>
              <a:t>Stream</a:t>
            </a:r>
            <a:r>
              <a:rPr lang="zh-CN" altLang="en-US" sz="1600" dirty="0">
                <a:latin typeface="Noto Sans S Chinese Regular" panose="020B0500000000000000" pitchFamily="34" charset="-122"/>
                <a:ea typeface="Noto Sans S Chinese Regular" panose="020B0500000000000000" pitchFamily="34" charset="-122"/>
              </a:rPr>
              <a:t>，被称为流，他不是集合的一种，并不保存数据，其关注的地方在于通过计算处理</a:t>
            </a:r>
            <a:r>
              <a:rPr lang="en-US" altLang="zh-CN" sz="1600" dirty="0">
                <a:latin typeface="Noto Sans S Chinese Regular" panose="020B0500000000000000" pitchFamily="34" charset="-122"/>
                <a:ea typeface="Noto Sans S Chinese Regular" panose="020B0500000000000000" pitchFamily="34" charset="-122"/>
              </a:rPr>
              <a:t>Stream</a:t>
            </a:r>
            <a:r>
              <a:rPr lang="zh-CN" altLang="en-US" sz="1600" dirty="0">
                <a:latin typeface="Noto Sans S Chinese Regular" panose="020B0500000000000000" pitchFamily="34" charset="-122"/>
                <a:ea typeface="Noto Sans S Chinese Regular" panose="020B0500000000000000" pitchFamily="34" charset="-122"/>
              </a:rPr>
              <a:t>中流过的数据。</a:t>
            </a:r>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这些计算的实现经常需要使用到</a:t>
            </a:r>
            <a:r>
              <a:rPr lang="en-US" altLang="zh-CN" sz="1600" dirty="0" err="1">
                <a:latin typeface="Noto Sans S Chinese Regular" panose="020B0500000000000000" pitchFamily="34" charset="-122"/>
                <a:ea typeface="Noto Sans S Chinese Regular" panose="020B0500000000000000" pitchFamily="34" charset="-122"/>
              </a:rPr>
              <a:t>Lamda</a:t>
            </a:r>
            <a:r>
              <a:rPr lang="zh-CN" altLang="en-US" sz="1600" dirty="0">
                <a:latin typeface="Noto Sans S Chinese Regular" panose="020B0500000000000000" pitchFamily="34" charset="-122"/>
                <a:ea typeface="Noto Sans S Chinese Regular" panose="020B0500000000000000" pitchFamily="34" charset="-122"/>
              </a:rPr>
              <a:t>表达式。</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Stream</a:t>
            </a:r>
            <a:r>
              <a:rPr lang="zh-CN" altLang="en-US" sz="1600" dirty="0">
                <a:latin typeface="Noto Sans S Chinese Regular" panose="020B0500000000000000" pitchFamily="34" charset="-122"/>
                <a:ea typeface="Noto Sans S Chinese Regular" panose="020B0500000000000000" pitchFamily="34" charset="-122"/>
              </a:rPr>
              <a:t>与函数式编程的结合，给</a:t>
            </a:r>
            <a:r>
              <a:rPr lang="en-US" altLang="zh-CN" sz="1600" dirty="0">
                <a:latin typeface="Noto Sans S Chinese Regular" panose="020B0500000000000000" pitchFamily="34" charset="-122"/>
                <a:ea typeface="Noto Sans S Chinese Regular" panose="020B0500000000000000" pitchFamily="34" charset="-122"/>
              </a:rPr>
              <a:t>Java</a:t>
            </a:r>
            <a:r>
              <a:rPr lang="zh-CN" altLang="en-US" sz="1600" dirty="0">
                <a:latin typeface="Noto Sans S Chinese Regular" panose="020B0500000000000000" pitchFamily="34" charset="-122"/>
                <a:ea typeface="Noto Sans S Chinese Regular" panose="020B0500000000000000" pitchFamily="34" charset="-122"/>
              </a:rPr>
              <a:t>处理数据提供了更加简便的编程思路，使得代码更加简洁明了，省去了复杂的逻辑书写，更加着重于算法、计算的处理。</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Stream</a:t>
            </a:r>
            <a:r>
              <a:rPr lang="zh-CN" altLang="en-US" sz="1600" dirty="0">
                <a:latin typeface="Noto Sans S Chinese Regular" panose="020B0500000000000000" pitchFamily="34" charset="-122"/>
                <a:ea typeface="Noto Sans S Chinese Regular" panose="020B0500000000000000" pitchFamily="34" charset="-122"/>
              </a:rPr>
              <a:t>中并行流可以加快数据处理的速度，基于</a:t>
            </a:r>
            <a:r>
              <a:rPr lang="en-US" altLang="zh-CN" sz="1600" dirty="0">
                <a:latin typeface="Noto Sans S Chinese Regular" panose="020B0500000000000000" pitchFamily="34" charset="-122"/>
                <a:ea typeface="Noto Sans S Chinese Regular" panose="020B0500000000000000" pitchFamily="34" charset="-122"/>
              </a:rPr>
              <a:t>Fork/Join</a:t>
            </a:r>
            <a:r>
              <a:rPr lang="zh-CN" altLang="en-US" sz="1600" dirty="0">
                <a:latin typeface="Noto Sans S Chinese Regular" panose="020B0500000000000000" pitchFamily="34" charset="-122"/>
                <a:ea typeface="Noto Sans S Chinese Regular" panose="020B0500000000000000" pitchFamily="34" charset="-122"/>
              </a:rPr>
              <a:t>框架 以及 工作窃取算法。</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Fork/Join</a:t>
            </a:r>
            <a:r>
              <a:rPr lang="zh-CN" altLang="en-US" sz="1600" dirty="0">
                <a:latin typeface="Noto Sans S Chinese Regular" panose="020B0500000000000000" pitchFamily="34" charset="-122"/>
                <a:ea typeface="Noto Sans S Chinese Regular" panose="020B0500000000000000" pitchFamily="34" charset="-122"/>
              </a:rPr>
              <a:t>框架，自</a:t>
            </a:r>
            <a:r>
              <a:rPr lang="en-US" altLang="zh-CN" sz="1600" dirty="0">
                <a:latin typeface="Noto Sans S Chinese Regular" panose="020B0500000000000000" pitchFamily="34" charset="-122"/>
                <a:ea typeface="Noto Sans S Chinese Regular" panose="020B0500000000000000" pitchFamily="34" charset="-122"/>
              </a:rPr>
              <a:t>Java7</a:t>
            </a:r>
            <a:r>
              <a:rPr lang="zh-CN" altLang="en-US" sz="1600" dirty="0">
                <a:latin typeface="Noto Sans S Chinese Regular" panose="020B0500000000000000" pitchFamily="34" charset="-122"/>
                <a:ea typeface="Noto Sans S Chinese Regular" panose="020B0500000000000000" pitchFamily="34" charset="-122"/>
              </a:rPr>
              <a:t>开始引入</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26222704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62500" lnSpcReduction="20000"/>
          </a:bodyPr>
          <a:lstStyle/>
          <a:p>
            <a:r>
              <a:rPr lang="en-US" altLang="zh-CN" sz="2000" dirty="0" err="1">
                <a:latin typeface="Noto Sans S Chinese Regular" panose="020B0500000000000000" pitchFamily="34" charset="-122"/>
                <a:ea typeface="Noto Sans S Chinese Regular" panose="020B0500000000000000" pitchFamily="34" charset="-122"/>
              </a:rPr>
              <a:t>java.util.stream.Stream</a:t>
            </a:r>
            <a:r>
              <a:rPr lang="en-US" altLang="zh-CN" sz="2000" dirty="0">
                <a:latin typeface="Noto Sans S Chinese Regular" panose="020B0500000000000000" pitchFamily="34" charset="-122"/>
                <a:ea typeface="Noto Sans S Chinese Regular" panose="020B0500000000000000" pitchFamily="34" charset="-122"/>
              </a:rPr>
              <a:t>&lt;T&gt;</a:t>
            </a:r>
          </a:p>
          <a:p>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创建操作</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static &lt;T&gt; </a:t>
            </a:r>
            <a:r>
              <a:rPr lang="en-US" altLang="zh-CN" sz="2000" dirty="0" err="1">
                <a:latin typeface="Noto Sans S Chinese Regular" panose="020B0500000000000000" pitchFamily="34" charset="-122"/>
                <a:ea typeface="Noto Sans S Chinese Regular" panose="020B0500000000000000" pitchFamily="34" charset="-122"/>
              </a:rPr>
              <a:t>Stream.Builder</a:t>
            </a:r>
            <a:r>
              <a:rPr lang="en-US" altLang="zh-CN" sz="2000" dirty="0">
                <a:latin typeface="Noto Sans S Chinese Regular" panose="020B0500000000000000" pitchFamily="34" charset="-122"/>
                <a:ea typeface="Noto Sans S Chinese Regular" panose="020B0500000000000000" pitchFamily="34" charset="-122"/>
              </a:rPr>
              <a:t>&lt;T&gt; 	builder()</a:t>
            </a:r>
          </a:p>
          <a:p>
            <a:r>
              <a:rPr lang="en-US" altLang="zh-CN" sz="2000" dirty="0">
                <a:latin typeface="Noto Sans S Chinese Regular" panose="020B0500000000000000" pitchFamily="34" charset="-122"/>
                <a:ea typeface="Noto Sans S Chinese Regular" panose="020B0500000000000000" pitchFamily="34" charset="-122"/>
              </a:rPr>
              <a:t>	static &lt;T&gt; Stream&lt;T&gt; 	of​(T t)</a:t>
            </a:r>
          </a:p>
          <a:p>
            <a:r>
              <a:rPr lang="en-US" altLang="zh-CN" sz="2000" dirty="0">
                <a:latin typeface="Noto Sans S Chinese Regular" panose="020B0500000000000000" pitchFamily="34" charset="-122"/>
                <a:ea typeface="Noto Sans S Chinese Regular" panose="020B0500000000000000" pitchFamily="34" charset="-122"/>
              </a:rPr>
              <a:t>	static &lt;T&gt; Stream&lt;T&gt; 	of​(T... values)</a:t>
            </a:r>
          </a:p>
          <a:p>
            <a:r>
              <a:rPr lang="en-US" altLang="zh-CN" sz="2000" dirty="0">
                <a:latin typeface="Noto Sans S Chinese Regular" panose="020B0500000000000000" pitchFamily="34" charset="-122"/>
                <a:ea typeface="Noto Sans S Chinese Regular" panose="020B0500000000000000" pitchFamily="34" charset="-122"/>
              </a:rPr>
              <a:t>	static &lt;T&gt; Stream&lt;T&gt; 	</a:t>
            </a:r>
            <a:r>
              <a:rPr lang="en-US" altLang="zh-CN" sz="2000" dirty="0" err="1">
                <a:latin typeface="Noto Sans S Chinese Regular" panose="020B0500000000000000" pitchFamily="34" charset="-122"/>
                <a:ea typeface="Noto Sans S Chinese Regular" panose="020B0500000000000000" pitchFamily="34" charset="-122"/>
              </a:rPr>
              <a:t>ofNullable</a:t>
            </a:r>
            <a:r>
              <a:rPr lang="en-US" altLang="zh-CN" sz="2000" dirty="0">
                <a:latin typeface="Noto Sans S Chinese Regular" panose="020B0500000000000000" pitchFamily="34" charset="-122"/>
                <a:ea typeface="Noto Sans S Chinese Regular" panose="020B0500000000000000" pitchFamily="34" charset="-122"/>
              </a:rPr>
              <a:t>​(T t)</a:t>
            </a:r>
          </a:p>
          <a:p>
            <a:r>
              <a:rPr lang="en-US" altLang="zh-CN" sz="2000" dirty="0">
                <a:latin typeface="Noto Sans S Chinese Regular" panose="020B0500000000000000" pitchFamily="34" charset="-122"/>
                <a:ea typeface="Noto Sans S Chinese Regular" panose="020B0500000000000000" pitchFamily="34" charset="-122"/>
              </a:rPr>
              <a:t>	static &lt;T&gt; Stream&lt;T&gt; 	generate​(Supplier&lt;? extends T&gt; s)</a:t>
            </a:r>
          </a:p>
          <a:p>
            <a:r>
              <a:rPr lang="en-US" altLang="zh-CN" sz="2000" dirty="0">
                <a:latin typeface="Noto Sans S Chinese Regular" panose="020B0500000000000000" pitchFamily="34" charset="-122"/>
                <a:ea typeface="Noto Sans S Chinese Regular" panose="020B0500000000000000" pitchFamily="34" charset="-122"/>
              </a:rPr>
              <a:t>	static &lt;T&gt; Stream&lt;T&gt; 	iterate​(T seed, Predicate&lt;? super T&gt; </a:t>
            </a:r>
            <a:r>
              <a:rPr lang="en-US" altLang="zh-CN" sz="2000" dirty="0" err="1">
                <a:latin typeface="Noto Sans S Chinese Regular" panose="020B0500000000000000" pitchFamily="34" charset="-122"/>
                <a:ea typeface="Noto Sans S Chinese Regular" panose="020B0500000000000000" pitchFamily="34" charset="-122"/>
              </a:rPr>
              <a:t>hasNext</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UnaryOperator</a:t>
            </a:r>
            <a:r>
              <a:rPr lang="en-US" altLang="zh-CN" sz="2000" dirty="0">
                <a:latin typeface="Noto Sans S Chinese Regular" panose="020B0500000000000000" pitchFamily="34" charset="-122"/>
                <a:ea typeface="Noto Sans S Chinese Regular" panose="020B0500000000000000" pitchFamily="34" charset="-122"/>
              </a:rPr>
              <a:t>&lt;T&gt; next)</a:t>
            </a:r>
          </a:p>
          <a:p>
            <a:r>
              <a:rPr lang="en-US" altLang="zh-CN" sz="2000" dirty="0">
                <a:latin typeface="Noto Sans S Chinese Regular" panose="020B0500000000000000" pitchFamily="34" charset="-122"/>
                <a:ea typeface="Noto Sans S Chinese Regular" panose="020B0500000000000000" pitchFamily="34" charset="-122"/>
              </a:rPr>
              <a:t>	static &lt;T&gt; Stream&lt;T&gt; 	iterate​(T seed, </a:t>
            </a:r>
            <a:r>
              <a:rPr lang="en-US" altLang="zh-CN" sz="2000" dirty="0" err="1">
                <a:latin typeface="Noto Sans S Chinese Regular" panose="020B0500000000000000" pitchFamily="34" charset="-122"/>
                <a:ea typeface="Noto Sans S Chinese Regular" panose="020B0500000000000000" pitchFamily="34" charset="-122"/>
              </a:rPr>
              <a:t>UnaryOperator</a:t>
            </a:r>
            <a:r>
              <a:rPr lang="en-US" altLang="zh-CN" sz="2000" dirty="0">
                <a:latin typeface="Noto Sans S Chinese Regular" panose="020B0500000000000000" pitchFamily="34" charset="-122"/>
                <a:ea typeface="Noto Sans S Chinese Regular" panose="020B0500000000000000" pitchFamily="34" charset="-122"/>
              </a:rPr>
              <a:t>&lt;T&gt; f)</a:t>
            </a:r>
          </a:p>
          <a:p>
            <a:r>
              <a:rPr lang="en-US" altLang="zh-CN" sz="2000" dirty="0">
                <a:latin typeface="Noto Sans S Chinese Regular" panose="020B0500000000000000" pitchFamily="34" charset="-122"/>
                <a:ea typeface="Noto Sans S Chinese Regular" panose="020B0500000000000000" pitchFamily="34" charset="-122"/>
              </a:rPr>
              <a:t>	static &lt;T&gt; Stream&lt;T&gt; 	empty()</a:t>
            </a:r>
          </a:p>
          <a:p>
            <a:r>
              <a:rPr lang="en-US" altLang="zh-CN" sz="2000" dirty="0">
                <a:latin typeface="Noto Sans S Chinese Regular" panose="020B0500000000000000" pitchFamily="34" charset="-122"/>
                <a:ea typeface="Noto Sans S Chinese Regular" panose="020B0500000000000000" pitchFamily="34" charset="-122"/>
              </a:rPr>
              <a:t>	static &lt;T&gt; Stream&lt;T&gt; 	</a:t>
            </a:r>
            <a:r>
              <a:rPr lang="en-US" altLang="zh-CN" sz="2000" dirty="0" err="1">
                <a:latin typeface="Noto Sans S Chinese Regular" panose="020B0500000000000000" pitchFamily="34" charset="-122"/>
                <a:ea typeface="Noto Sans S Chinese Regular" panose="020B0500000000000000" pitchFamily="34" charset="-122"/>
              </a:rPr>
              <a:t>concat</a:t>
            </a:r>
            <a:r>
              <a:rPr lang="en-US" altLang="zh-CN" sz="2000" dirty="0">
                <a:latin typeface="Noto Sans S Chinese Regular" panose="020B0500000000000000" pitchFamily="34" charset="-122"/>
                <a:ea typeface="Noto Sans S Chinese Regular" panose="020B0500000000000000" pitchFamily="34" charset="-122"/>
              </a:rPr>
              <a:t>​(Stream&lt;? extends T&gt; a, Stream&lt;? extends T&gt; b)</a:t>
            </a:r>
          </a:p>
          <a:p>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判断操作</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allMatch</a:t>
            </a:r>
            <a:r>
              <a:rPr lang="en-US" altLang="zh-CN" sz="2000" dirty="0">
                <a:latin typeface="Noto Sans S Chinese Regular" panose="020B0500000000000000" pitchFamily="34" charset="-122"/>
                <a:ea typeface="Noto Sans S Chinese Regular" panose="020B0500000000000000" pitchFamily="34" charset="-122"/>
              </a:rPr>
              <a:t>​(Predicate&lt;? super T&gt; predicate)</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anyMatch</a:t>
            </a:r>
            <a:r>
              <a:rPr lang="en-US" altLang="zh-CN" sz="2000" dirty="0">
                <a:latin typeface="Noto Sans S Chinese Regular" panose="020B0500000000000000" pitchFamily="34" charset="-122"/>
                <a:ea typeface="Noto Sans S Chinese Regular" panose="020B0500000000000000" pitchFamily="34" charset="-122"/>
              </a:rPr>
              <a:t>​(Predicate&lt;? super T&gt; predicate)</a:t>
            </a:r>
          </a:p>
          <a:p>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boolean</a:t>
            </a:r>
            <a:r>
              <a:rPr lang="en-US" altLang="zh-CN" sz="2000" dirty="0">
                <a:latin typeface="Noto Sans S Chinese Regular" panose="020B0500000000000000" pitchFamily="34" charset="-122"/>
                <a:ea typeface="Noto Sans S Chinese Regular" panose="020B0500000000000000" pitchFamily="34" charset="-122"/>
              </a:rPr>
              <a:t> 	</a:t>
            </a:r>
            <a:r>
              <a:rPr lang="en-US" altLang="zh-CN" sz="2000" dirty="0" err="1">
                <a:latin typeface="Noto Sans S Chinese Regular" panose="020B0500000000000000" pitchFamily="34" charset="-122"/>
                <a:ea typeface="Noto Sans S Chinese Regular" panose="020B0500000000000000" pitchFamily="34" charset="-122"/>
              </a:rPr>
              <a:t>noneMatch</a:t>
            </a:r>
            <a:r>
              <a:rPr lang="en-US" altLang="zh-CN" sz="2000" dirty="0">
                <a:latin typeface="Noto Sans S Chinese Regular" panose="020B0500000000000000" pitchFamily="34" charset="-122"/>
                <a:ea typeface="Noto Sans S Chinese Regular" panose="020B0500000000000000" pitchFamily="34" charset="-122"/>
              </a:rPr>
              <a:t>​(Predicate&lt;? super T&gt; predicate)</a:t>
            </a:r>
          </a:p>
          <a:p>
            <a:r>
              <a:rPr lang="en-US" altLang="zh-CN" sz="2000" dirty="0">
                <a:latin typeface="Noto Sans S Chinese Regular" panose="020B0500000000000000" pitchFamily="34" charset="-122"/>
                <a:ea typeface="Noto Sans S Chinese Regular" panose="020B0500000000000000" pitchFamily="34" charset="-122"/>
              </a:rPr>
              <a:t>	Optional&lt;T&gt; 	max​(Comparator&lt;? super T&gt; comparator)</a:t>
            </a:r>
          </a:p>
          <a:p>
            <a:r>
              <a:rPr lang="en-US" altLang="zh-CN" sz="2000" dirty="0">
                <a:latin typeface="Noto Sans S Chinese Regular" panose="020B0500000000000000" pitchFamily="34" charset="-122"/>
                <a:ea typeface="Noto Sans S Chinese Regular" panose="020B0500000000000000" pitchFamily="34" charset="-122"/>
              </a:rPr>
              <a:t>	Optional&lt;T&gt; 	min​(Comparator&lt;? super T&gt; comparator)</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2079826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           查找、统计、转换为数组</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Optional&lt;T&gt; 	</a:t>
            </a:r>
            <a:r>
              <a:rPr lang="en-US" altLang="zh-CN" sz="2000" dirty="0" err="1">
                <a:latin typeface="Noto Sans S Chinese Regular" panose="020B0500000000000000" pitchFamily="34" charset="-122"/>
                <a:ea typeface="Noto Sans S Chinese Regular" panose="020B0500000000000000" pitchFamily="34" charset="-122"/>
              </a:rPr>
              <a:t>findAny</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Optional&lt;T&gt; 	</a:t>
            </a:r>
            <a:r>
              <a:rPr lang="en-US" altLang="zh-CN" sz="2000" dirty="0" err="1">
                <a:latin typeface="Noto Sans S Chinese Regular" panose="020B0500000000000000" pitchFamily="34" charset="-122"/>
                <a:ea typeface="Noto Sans S Chinese Regular" panose="020B0500000000000000" pitchFamily="34" charset="-122"/>
              </a:rPr>
              <a:t>findFirst</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long 	count()</a:t>
            </a:r>
          </a:p>
          <a:p>
            <a:r>
              <a:rPr lang="en-US" altLang="zh-CN" sz="2000" dirty="0">
                <a:latin typeface="Noto Sans S Chinese Regular" panose="020B0500000000000000" pitchFamily="34" charset="-122"/>
                <a:ea typeface="Noto Sans S Chinese Regular" panose="020B0500000000000000" pitchFamily="34" charset="-122"/>
              </a:rPr>
              <a:t>	Object[] 	</a:t>
            </a:r>
            <a:r>
              <a:rPr lang="en-US" altLang="zh-CN" sz="2000" dirty="0" err="1">
                <a:latin typeface="Noto Sans S Chinese Regular" panose="020B0500000000000000" pitchFamily="34" charset="-122"/>
                <a:ea typeface="Noto Sans S Chinese Regular" panose="020B0500000000000000" pitchFamily="34" charset="-122"/>
              </a:rPr>
              <a:t>toArray</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&lt;A&gt; A[] 	</a:t>
            </a:r>
            <a:r>
              <a:rPr lang="en-US" altLang="zh-CN" sz="2000" dirty="0" err="1">
                <a:latin typeface="Noto Sans S Chinese Regular" panose="020B0500000000000000" pitchFamily="34" charset="-122"/>
                <a:ea typeface="Noto Sans S Chinese Regular" panose="020B0500000000000000" pitchFamily="34" charset="-122"/>
              </a:rPr>
              <a:t>toArray</a:t>
            </a:r>
            <a:r>
              <a:rPr lang="en-US" altLang="zh-CN" sz="2000" dirty="0">
                <a:latin typeface="Noto Sans S Chinese Regular" panose="020B0500000000000000" pitchFamily="34" charset="-122"/>
                <a:ea typeface="Noto Sans S Chinese Regular" panose="020B0500000000000000" pitchFamily="34" charset="-122"/>
              </a:rPr>
              <a:t>​(</a:t>
            </a:r>
            <a:r>
              <a:rPr lang="en-US" altLang="zh-CN" sz="2000" dirty="0" err="1">
                <a:latin typeface="Noto Sans S Chinese Regular" panose="020B0500000000000000" pitchFamily="34" charset="-122"/>
                <a:ea typeface="Noto Sans S Chinese Regular" panose="020B0500000000000000" pitchFamily="34" charset="-122"/>
              </a:rPr>
              <a:t>IntFunction</a:t>
            </a:r>
            <a:r>
              <a:rPr lang="en-US" altLang="zh-CN" sz="2000" dirty="0">
                <a:latin typeface="Noto Sans S Chinese Regular" panose="020B0500000000000000" pitchFamily="34" charset="-122"/>
                <a:ea typeface="Noto Sans S Chinese Regular" panose="020B0500000000000000" pitchFamily="34" charset="-122"/>
              </a:rPr>
              <a:t>&lt;A[]&gt; generator)</a:t>
            </a:r>
          </a:p>
          <a:p>
            <a:endParaRPr lang="en-US" altLang="zh-CN" sz="2000" dirty="0">
              <a:latin typeface="Noto Sans S Chinese Regular" panose="020B0500000000000000" pitchFamily="34" charset="-122"/>
              <a:ea typeface="Noto Sans S Chinese Regular" panose="020B0500000000000000" pitchFamily="34" charset="-122"/>
            </a:endParaRPr>
          </a:p>
          <a:p>
            <a:r>
              <a:rPr lang="en-US" altLang="zh-CN" sz="2000" dirty="0">
                <a:latin typeface="Noto Sans S Chinese Regular" panose="020B0500000000000000" pitchFamily="34" charset="-122"/>
                <a:ea typeface="Noto Sans S Chinese Regular" panose="020B0500000000000000" pitchFamily="34" charset="-122"/>
              </a:rPr>
              <a:t>	</a:t>
            </a:r>
            <a:r>
              <a:rPr lang="zh-CN" altLang="en-US" sz="2000" dirty="0">
                <a:latin typeface="Noto Sans S Chinese Regular" panose="020B0500000000000000" pitchFamily="34" charset="-122"/>
                <a:ea typeface="Noto Sans S Chinese Regular" panose="020B0500000000000000" pitchFamily="34" charset="-122"/>
              </a:rPr>
              <a:t>遍历</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void 	</a:t>
            </a:r>
            <a:r>
              <a:rPr lang="en-US" altLang="zh-CN" sz="2000" dirty="0" err="1">
                <a:latin typeface="Noto Sans S Chinese Regular" panose="020B0500000000000000" pitchFamily="34" charset="-122"/>
                <a:ea typeface="Noto Sans S Chinese Regular" panose="020B0500000000000000" pitchFamily="34" charset="-122"/>
              </a:rPr>
              <a:t>forEach</a:t>
            </a:r>
            <a:r>
              <a:rPr lang="en-US" altLang="zh-CN" sz="2000" dirty="0">
                <a:latin typeface="Noto Sans S Chinese Regular" panose="020B0500000000000000" pitchFamily="34" charset="-122"/>
                <a:ea typeface="Noto Sans S Chinese Regular" panose="020B0500000000000000" pitchFamily="34" charset="-122"/>
              </a:rPr>
              <a:t>​(Consumer&lt;? super T&gt; action)</a:t>
            </a:r>
          </a:p>
          <a:p>
            <a:r>
              <a:rPr lang="en-US" altLang="zh-CN" sz="2000" dirty="0">
                <a:latin typeface="Noto Sans S Chinese Regular" panose="020B0500000000000000" pitchFamily="34" charset="-122"/>
                <a:ea typeface="Noto Sans S Chinese Regular" panose="020B0500000000000000" pitchFamily="34" charset="-122"/>
              </a:rPr>
              <a:t>	void 	</a:t>
            </a:r>
            <a:r>
              <a:rPr lang="en-US" altLang="zh-CN" sz="2000" dirty="0" err="1">
                <a:latin typeface="Noto Sans S Chinese Regular" panose="020B0500000000000000" pitchFamily="34" charset="-122"/>
                <a:ea typeface="Noto Sans S Chinese Regular" panose="020B0500000000000000" pitchFamily="34" charset="-122"/>
              </a:rPr>
              <a:t>forEachOrdered</a:t>
            </a:r>
            <a:r>
              <a:rPr lang="en-US" altLang="zh-CN" sz="2000" dirty="0">
                <a:latin typeface="Noto Sans S Chinese Regular" panose="020B0500000000000000" pitchFamily="34" charset="-122"/>
                <a:ea typeface="Noto Sans S Chinese Regular" panose="020B0500000000000000" pitchFamily="34" charset="-122"/>
              </a:rPr>
              <a:t>​(Consumer&lt;? super T&gt; action)</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3999890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           元素处理逻辑</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default Stream&lt;T&gt; 	</a:t>
            </a:r>
            <a:r>
              <a:rPr lang="en-US" altLang="zh-CN" sz="2000" dirty="0" err="1">
                <a:latin typeface="Noto Sans S Chinese Regular" panose="020B0500000000000000" pitchFamily="34" charset="-122"/>
                <a:ea typeface="Noto Sans S Chinese Regular" panose="020B0500000000000000" pitchFamily="34" charset="-122"/>
              </a:rPr>
              <a:t>takeWhile</a:t>
            </a:r>
            <a:r>
              <a:rPr lang="en-US" altLang="zh-CN" sz="2000" dirty="0">
                <a:latin typeface="Noto Sans S Chinese Regular" panose="020B0500000000000000" pitchFamily="34" charset="-122"/>
                <a:ea typeface="Noto Sans S Chinese Regular" panose="020B0500000000000000" pitchFamily="34" charset="-122"/>
              </a:rPr>
              <a:t>​(Predicate&lt;? super T&gt; predicate)</a:t>
            </a:r>
          </a:p>
          <a:p>
            <a:r>
              <a:rPr lang="en-US" altLang="zh-CN" sz="2000" dirty="0">
                <a:latin typeface="Noto Sans S Chinese Regular" panose="020B0500000000000000" pitchFamily="34" charset="-122"/>
                <a:ea typeface="Noto Sans S Chinese Regular" panose="020B0500000000000000" pitchFamily="34" charset="-122"/>
              </a:rPr>
              <a:t>	default Stream&lt;T&gt; 	</a:t>
            </a:r>
            <a:r>
              <a:rPr lang="en-US" altLang="zh-CN" sz="2000" dirty="0" err="1">
                <a:latin typeface="Noto Sans S Chinese Regular" panose="020B0500000000000000" pitchFamily="34" charset="-122"/>
                <a:ea typeface="Noto Sans S Chinese Regular" panose="020B0500000000000000" pitchFamily="34" charset="-122"/>
              </a:rPr>
              <a:t>dropWhile</a:t>
            </a:r>
            <a:r>
              <a:rPr lang="en-US" altLang="zh-CN" sz="2000" dirty="0">
                <a:latin typeface="Noto Sans S Chinese Regular" panose="020B0500000000000000" pitchFamily="34" charset="-122"/>
                <a:ea typeface="Noto Sans S Chinese Regular" panose="020B0500000000000000" pitchFamily="34" charset="-122"/>
              </a:rPr>
              <a:t>​(Predicate&lt;? super T&gt; predicate)</a:t>
            </a:r>
          </a:p>
          <a:p>
            <a:r>
              <a:rPr lang="en-US" altLang="zh-CN" sz="2000" dirty="0">
                <a:latin typeface="Noto Sans S Chinese Regular" panose="020B0500000000000000" pitchFamily="34" charset="-122"/>
                <a:ea typeface="Noto Sans S Chinese Regular" panose="020B0500000000000000" pitchFamily="34" charset="-122"/>
              </a:rPr>
              <a:t>	Stream&lt;T&gt; 	limit​(long </a:t>
            </a:r>
            <a:r>
              <a:rPr lang="en-US" altLang="zh-CN" sz="2000" dirty="0" err="1">
                <a:latin typeface="Noto Sans S Chinese Regular" panose="020B0500000000000000" pitchFamily="34" charset="-122"/>
                <a:ea typeface="Noto Sans S Chinese Regular" panose="020B0500000000000000" pitchFamily="34" charset="-122"/>
              </a:rPr>
              <a:t>maxSize</a:t>
            </a:r>
            <a:r>
              <a:rPr lang="en-US" altLang="zh-CN" sz="2000" dirty="0">
                <a:latin typeface="Noto Sans S Chinese Regular" panose="020B0500000000000000" pitchFamily="34" charset="-122"/>
                <a:ea typeface="Noto Sans S Chinese Regular" panose="020B0500000000000000" pitchFamily="34" charset="-122"/>
              </a:rPr>
              <a:t>)</a:t>
            </a:r>
          </a:p>
          <a:p>
            <a:r>
              <a:rPr lang="en-US" altLang="zh-CN" sz="2000" dirty="0">
                <a:latin typeface="Noto Sans S Chinese Regular" panose="020B0500000000000000" pitchFamily="34" charset="-122"/>
                <a:ea typeface="Noto Sans S Chinese Regular" panose="020B0500000000000000" pitchFamily="34" charset="-122"/>
              </a:rPr>
              <a:t>	Stream&lt;T&gt; 	skip​(long n)</a:t>
            </a:r>
          </a:p>
          <a:p>
            <a:r>
              <a:rPr lang="en-US" altLang="zh-CN" sz="2000" dirty="0">
                <a:latin typeface="Noto Sans S Chinese Regular" panose="020B0500000000000000" pitchFamily="34" charset="-122"/>
                <a:ea typeface="Noto Sans S Chinese Regular" panose="020B0500000000000000" pitchFamily="34" charset="-122"/>
              </a:rPr>
              <a:t>	Stream&lt;T&gt; 	filter​(Predicate&lt;? super T&gt; predicate)</a:t>
            </a:r>
          </a:p>
          <a:p>
            <a:r>
              <a:rPr lang="en-US" altLang="zh-CN" sz="2000" dirty="0">
                <a:latin typeface="Noto Sans S Chinese Regular" panose="020B0500000000000000" pitchFamily="34" charset="-122"/>
                <a:ea typeface="Noto Sans S Chinese Regular" panose="020B0500000000000000" pitchFamily="34" charset="-122"/>
              </a:rPr>
              <a:t>	Stream&lt;T&gt; 	sorted()</a:t>
            </a:r>
          </a:p>
          <a:p>
            <a:r>
              <a:rPr lang="en-US" altLang="zh-CN" sz="2000" dirty="0">
                <a:latin typeface="Noto Sans S Chinese Regular" panose="020B0500000000000000" pitchFamily="34" charset="-122"/>
                <a:ea typeface="Noto Sans S Chinese Regular" panose="020B0500000000000000" pitchFamily="34" charset="-122"/>
              </a:rPr>
              <a:t>	Stream&lt;T&gt; 	sorted​(Comparator&lt;? super T&gt; comparator)	</a:t>
            </a:r>
          </a:p>
          <a:p>
            <a:r>
              <a:rPr lang="en-US" altLang="zh-CN" sz="2000" dirty="0">
                <a:latin typeface="Noto Sans S Chinese Regular" panose="020B0500000000000000" pitchFamily="34" charset="-122"/>
                <a:ea typeface="Noto Sans S Chinese Regular" panose="020B0500000000000000" pitchFamily="34" charset="-122"/>
              </a:rPr>
              <a:t>	Stream&lt;T&gt; 	distinct()</a:t>
            </a:r>
          </a:p>
          <a:p>
            <a:r>
              <a:rPr lang="en-US" altLang="zh-CN" sz="2000" dirty="0">
                <a:latin typeface="Noto Sans S Chinese Regular" panose="020B0500000000000000" pitchFamily="34" charset="-122"/>
                <a:ea typeface="Noto Sans S Chinese Regular" panose="020B0500000000000000" pitchFamily="34" charset="-122"/>
              </a:rPr>
              <a:t>	</a:t>
            </a:r>
          </a:p>
          <a:p>
            <a:r>
              <a:rPr lang="en-US" altLang="zh-CN" sz="2000" dirty="0">
                <a:latin typeface="Noto Sans S Chinese Regular" panose="020B0500000000000000" pitchFamily="34" charset="-122"/>
                <a:ea typeface="Noto Sans S Chinese Regular" panose="020B0500000000000000" pitchFamily="34" charset="-122"/>
              </a:rPr>
              <a:t>	Debug</a:t>
            </a:r>
            <a:r>
              <a:rPr lang="zh-CN" altLang="en-US" sz="2000" dirty="0">
                <a:latin typeface="Noto Sans S Chinese Regular" panose="020B0500000000000000" pitchFamily="34" charset="-122"/>
                <a:ea typeface="Noto Sans S Chinese Regular" panose="020B0500000000000000" pitchFamily="34" charset="-122"/>
              </a:rPr>
              <a:t>操作</a:t>
            </a:r>
          </a:p>
          <a:p>
            <a:r>
              <a:rPr lang="zh-CN" altLang="en-US" sz="2000" dirty="0">
                <a:latin typeface="Noto Sans S Chinese Regular" panose="020B0500000000000000" pitchFamily="34" charset="-122"/>
                <a:ea typeface="Noto Sans S Chinese Regular" panose="020B0500000000000000" pitchFamily="34" charset="-122"/>
              </a:rPr>
              <a:t>	</a:t>
            </a:r>
            <a:r>
              <a:rPr lang="en-US" altLang="zh-CN" sz="2000" dirty="0">
                <a:latin typeface="Noto Sans S Chinese Regular" panose="020B0500000000000000" pitchFamily="34" charset="-122"/>
                <a:ea typeface="Noto Sans S Chinese Regular" panose="020B0500000000000000" pitchFamily="34" charset="-122"/>
              </a:rPr>
              <a:t>Stream&lt;T&gt; 	peek​(Consumer&lt;? super T&gt; action)</a:t>
            </a:r>
          </a:p>
          <a:p>
            <a:r>
              <a:rPr lang="en-US" altLang="zh-CN" sz="2000" dirty="0">
                <a:latin typeface="Noto Sans S Chinese Regular" panose="020B0500000000000000" pitchFamily="34" charset="-122"/>
                <a:ea typeface="Noto Sans S Chinese Regular" panose="020B0500000000000000" pitchFamily="34" charset="-122"/>
              </a:rPr>
              <a:t>	</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548913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1400" dirty="0">
                <a:latin typeface="Noto Sans S Chinese Regular" panose="020B0500000000000000" pitchFamily="34" charset="-122"/>
                <a:ea typeface="Noto Sans S Chinese Regular" panose="020B0500000000000000" pitchFamily="34" charset="-122"/>
              </a:rPr>
              <a:t>                 &lt;R&gt; Stream&lt;R&gt; 	</a:t>
            </a:r>
            <a:r>
              <a:rPr lang="en-US" altLang="zh-CN" sz="1400" dirty="0" err="1">
                <a:latin typeface="Noto Sans S Chinese Regular" panose="020B0500000000000000" pitchFamily="34" charset="-122"/>
                <a:ea typeface="Noto Sans S Chinese Regular" panose="020B0500000000000000" pitchFamily="34" charset="-122"/>
              </a:rPr>
              <a:t>flatMap</a:t>
            </a:r>
            <a:r>
              <a:rPr lang="en-US" altLang="zh-CN" sz="1400" dirty="0">
                <a:latin typeface="Noto Sans S Chinese Regular" panose="020B0500000000000000" pitchFamily="34" charset="-122"/>
                <a:ea typeface="Noto Sans S Chinese Regular" panose="020B0500000000000000" pitchFamily="34" charset="-122"/>
              </a:rPr>
              <a:t>​(Function&lt;? super T,​? extends Stream&lt;? extends R&gt;&gt; mapper)</a:t>
            </a:r>
          </a:p>
          <a:p>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DoubleStream</a:t>
            </a:r>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flatMapToDouble</a:t>
            </a:r>
            <a:r>
              <a:rPr lang="en-US" altLang="zh-CN" sz="1400" dirty="0">
                <a:latin typeface="Noto Sans S Chinese Regular" panose="020B0500000000000000" pitchFamily="34" charset="-122"/>
                <a:ea typeface="Noto Sans S Chinese Regular" panose="020B0500000000000000" pitchFamily="34" charset="-122"/>
              </a:rPr>
              <a:t>​(Function&lt;? super T,​? extends </a:t>
            </a:r>
            <a:r>
              <a:rPr lang="en-US" altLang="zh-CN" sz="1400" dirty="0" err="1">
                <a:latin typeface="Noto Sans S Chinese Regular" panose="020B0500000000000000" pitchFamily="34" charset="-122"/>
                <a:ea typeface="Noto Sans S Chinese Regular" panose="020B0500000000000000" pitchFamily="34" charset="-122"/>
              </a:rPr>
              <a:t>DoubleStream</a:t>
            </a:r>
            <a:r>
              <a:rPr lang="en-US" altLang="zh-CN" sz="1400" dirty="0">
                <a:latin typeface="Noto Sans S Chinese Regular" panose="020B0500000000000000" pitchFamily="34" charset="-122"/>
                <a:ea typeface="Noto Sans S Chinese Regular" panose="020B0500000000000000" pitchFamily="34" charset="-122"/>
              </a:rPr>
              <a:t>&gt; mapper)</a:t>
            </a:r>
          </a:p>
          <a:p>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IntStream</a:t>
            </a:r>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flatMapToInt</a:t>
            </a:r>
            <a:r>
              <a:rPr lang="en-US" altLang="zh-CN" sz="1400" dirty="0">
                <a:latin typeface="Noto Sans S Chinese Regular" panose="020B0500000000000000" pitchFamily="34" charset="-122"/>
                <a:ea typeface="Noto Sans S Chinese Regular" panose="020B0500000000000000" pitchFamily="34" charset="-122"/>
              </a:rPr>
              <a:t>​(Function&lt;? super T,​? extends </a:t>
            </a:r>
            <a:r>
              <a:rPr lang="en-US" altLang="zh-CN" sz="1400" dirty="0" err="1">
                <a:latin typeface="Noto Sans S Chinese Regular" panose="020B0500000000000000" pitchFamily="34" charset="-122"/>
                <a:ea typeface="Noto Sans S Chinese Regular" panose="020B0500000000000000" pitchFamily="34" charset="-122"/>
              </a:rPr>
              <a:t>IntStream</a:t>
            </a:r>
            <a:r>
              <a:rPr lang="en-US" altLang="zh-CN" sz="1400" dirty="0">
                <a:latin typeface="Noto Sans S Chinese Regular" panose="020B0500000000000000" pitchFamily="34" charset="-122"/>
                <a:ea typeface="Noto Sans S Chinese Regular" panose="020B0500000000000000" pitchFamily="34" charset="-122"/>
              </a:rPr>
              <a:t>&gt; mapper)</a:t>
            </a:r>
          </a:p>
          <a:p>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LongStream</a:t>
            </a:r>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flatMapToLong</a:t>
            </a:r>
            <a:r>
              <a:rPr lang="en-US" altLang="zh-CN" sz="1400" dirty="0">
                <a:latin typeface="Noto Sans S Chinese Regular" panose="020B0500000000000000" pitchFamily="34" charset="-122"/>
                <a:ea typeface="Noto Sans S Chinese Regular" panose="020B0500000000000000" pitchFamily="34" charset="-122"/>
              </a:rPr>
              <a:t>​(Function&lt;? super T,​? extends </a:t>
            </a:r>
            <a:r>
              <a:rPr lang="en-US" altLang="zh-CN" sz="1400" dirty="0" err="1">
                <a:latin typeface="Noto Sans S Chinese Regular" panose="020B0500000000000000" pitchFamily="34" charset="-122"/>
                <a:ea typeface="Noto Sans S Chinese Regular" panose="020B0500000000000000" pitchFamily="34" charset="-122"/>
              </a:rPr>
              <a:t>LongStream</a:t>
            </a:r>
            <a:r>
              <a:rPr lang="en-US" altLang="zh-CN" sz="1400" dirty="0">
                <a:latin typeface="Noto Sans S Chinese Regular" panose="020B0500000000000000" pitchFamily="34" charset="-122"/>
                <a:ea typeface="Noto Sans S Chinese Regular" panose="020B0500000000000000" pitchFamily="34" charset="-122"/>
              </a:rPr>
              <a:t>&gt; mapper)</a:t>
            </a:r>
          </a:p>
          <a:p>
            <a:r>
              <a:rPr lang="en-US" altLang="zh-CN" sz="1400" dirty="0">
                <a:latin typeface="Noto Sans S Chinese Regular" panose="020B0500000000000000" pitchFamily="34" charset="-122"/>
                <a:ea typeface="Noto Sans S Chinese Regular" panose="020B0500000000000000" pitchFamily="34" charset="-122"/>
              </a:rPr>
              <a:t>	&lt;R&gt; Stream&lt;R&gt; 	map​(Function&lt;? super T,​? extends R&gt; mapper)</a:t>
            </a:r>
          </a:p>
          <a:p>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DoubleStream</a:t>
            </a:r>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mapToDouble</a:t>
            </a:r>
            <a:r>
              <a:rPr lang="en-US" altLang="zh-CN" sz="1400" dirty="0">
                <a:latin typeface="Noto Sans S Chinese Regular" panose="020B0500000000000000" pitchFamily="34" charset="-122"/>
                <a:ea typeface="Noto Sans S Chinese Regular" panose="020B0500000000000000" pitchFamily="34" charset="-122"/>
              </a:rPr>
              <a:t>​(</a:t>
            </a:r>
            <a:r>
              <a:rPr lang="en-US" altLang="zh-CN" sz="1400" dirty="0" err="1">
                <a:latin typeface="Noto Sans S Chinese Regular" panose="020B0500000000000000" pitchFamily="34" charset="-122"/>
                <a:ea typeface="Noto Sans S Chinese Regular" panose="020B0500000000000000" pitchFamily="34" charset="-122"/>
              </a:rPr>
              <a:t>ToDoubleFunction</a:t>
            </a:r>
            <a:r>
              <a:rPr lang="en-US" altLang="zh-CN" sz="1400" dirty="0">
                <a:latin typeface="Noto Sans S Chinese Regular" panose="020B0500000000000000" pitchFamily="34" charset="-122"/>
                <a:ea typeface="Noto Sans S Chinese Regular" panose="020B0500000000000000" pitchFamily="34" charset="-122"/>
              </a:rPr>
              <a:t>&lt;? super T&gt; mapper)</a:t>
            </a:r>
          </a:p>
          <a:p>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IntStream</a:t>
            </a:r>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mapToInt</a:t>
            </a:r>
            <a:r>
              <a:rPr lang="en-US" altLang="zh-CN" sz="1400" dirty="0">
                <a:latin typeface="Noto Sans S Chinese Regular" panose="020B0500000000000000" pitchFamily="34" charset="-122"/>
                <a:ea typeface="Noto Sans S Chinese Regular" panose="020B0500000000000000" pitchFamily="34" charset="-122"/>
              </a:rPr>
              <a:t>​(</a:t>
            </a:r>
            <a:r>
              <a:rPr lang="en-US" altLang="zh-CN" sz="1400" dirty="0" err="1">
                <a:latin typeface="Noto Sans S Chinese Regular" panose="020B0500000000000000" pitchFamily="34" charset="-122"/>
                <a:ea typeface="Noto Sans S Chinese Regular" panose="020B0500000000000000" pitchFamily="34" charset="-122"/>
              </a:rPr>
              <a:t>ToIntFunction</a:t>
            </a:r>
            <a:r>
              <a:rPr lang="en-US" altLang="zh-CN" sz="1400" dirty="0">
                <a:latin typeface="Noto Sans S Chinese Regular" panose="020B0500000000000000" pitchFamily="34" charset="-122"/>
                <a:ea typeface="Noto Sans S Chinese Regular" panose="020B0500000000000000" pitchFamily="34" charset="-122"/>
              </a:rPr>
              <a:t>&lt;? super T&gt; mapper)</a:t>
            </a:r>
          </a:p>
          <a:p>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LongStream</a:t>
            </a:r>
            <a:r>
              <a:rPr lang="en-US" altLang="zh-CN" sz="1400" dirty="0">
                <a:latin typeface="Noto Sans S Chinese Regular" panose="020B0500000000000000" pitchFamily="34" charset="-122"/>
                <a:ea typeface="Noto Sans S Chinese Regular" panose="020B0500000000000000" pitchFamily="34" charset="-122"/>
              </a:rPr>
              <a:t> 	</a:t>
            </a:r>
            <a:r>
              <a:rPr lang="en-US" altLang="zh-CN" sz="1400" dirty="0" err="1">
                <a:latin typeface="Noto Sans S Chinese Regular" panose="020B0500000000000000" pitchFamily="34" charset="-122"/>
                <a:ea typeface="Noto Sans S Chinese Regular" panose="020B0500000000000000" pitchFamily="34" charset="-122"/>
              </a:rPr>
              <a:t>mapToLong</a:t>
            </a:r>
            <a:r>
              <a:rPr lang="en-US" altLang="zh-CN" sz="1400" dirty="0">
                <a:latin typeface="Noto Sans S Chinese Regular" panose="020B0500000000000000" pitchFamily="34" charset="-122"/>
                <a:ea typeface="Noto Sans S Chinese Regular" panose="020B0500000000000000" pitchFamily="34" charset="-122"/>
              </a:rPr>
              <a:t>​(</a:t>
            </a:r>
            <a:r>
              <a:rPr lang="en-US" altLang="zh-CN" sz="1400" dirty="0" err="1">
                <a:latin typeface="Noto Sans S Chinese Regular" panose="020B0500000000000000" pitchFamily="34" charset="-122"/>
                <a:ea typeface="Noto Sans S Chinese Regular" panose="020B0500000000000000" pitchFamily="34" charset="-122"/>
              </a:rPr>
              <a:t>ToLongFunction</a:t>
            </a:r>
            <a:r>
              <a:rPr lang="en-US" altLang="zh-CN" sz="1400" dirty="0">
                <a:latin typeface="Noto Sans S Chinese Regular" panose="020B0500000000000000" pitchFamily="34" charset="-122"/>
                <a:ea typeface="Noto Sans S Chinese Regular" panose="020B0500000000000000" pitchFamily="34" charset="-122"/>
              </a:rPr>
              <a:t>&lt;? super T&gt; mapper)</a:t>
            </a:r>
          </a:p>
          <a:p>
            <a:r>
              <a:rPr lang="en-US" altLang="zh-CN" sz="1400" dirty="0">
                <a:latin typeface="Noto Sans S Chinese Regular" panose="020B0500000000000000" pitchFamily="34" charset="-122"/>
                <a:ea typeface="Noto Sans S Chinese Regular" panose="020B0500000000000000" pitchFamily="34" charset="-122"/>
              </a:rPr>
              <a:t>	Optional&lt;T&gt; 	reduce​(</a:t>
            </a:r>
            <a:r>
              <a:rPr lang="en-US" altLang="zh-CN" sz="1400" dirty="0" err="1">
                <a:latin typeface="Noto Sans S Chinese Regular" panose="020B0500000000000000" pitchFamily="34" charset="-122"/>
                <a:ea typeface="Noto Sans S Chinese Regular" panose="020B0500000000000000" pitchFamily="34" charset="-122"/>
              </a:rPr>
              <a:t>BinaryOperator</a:t>
            </a:r>
            <a:r>
              <a:rPr lang="en-US" altLang="zh-CN" sz="1400" dirty="0">
                <a:latin typeface="Noto Sans S Chinese Regular" panose="020B0500000000000000" pitchFamily="34" charset="-122"/>
                <a:ea typeface="Noto Sans S Chinese Regular" panose="020B0500000000000000" pitchFamily="34" charset="-122"/>
              </a:rPr>
              <a:t>&lt;T&gt; accumulator)</a:t>
            </a:r>
          </a:p>
          <a:p>
            <a:r>
              <a:rPr lang="en-US" altLang="zh-CN" sz="1400" dirty="0">
                <a:latin typeface="Noto Sans S Chinese Regular" panose="020B0500000000000000" pitchFamily="34" charset="-122"/>
                <a:ea typeface="Noto Sans S Chinese Regular" panose="020B0500000000000000" pitchFamily="34" charset="-122"/>
              </a:rPr>
              <a:t>	T 	reduce​(T identity, </a:t>
            </a:r>
            <a:r>
              <a:rPr lang="en-US" altLang="zh-CN" sz="1400" dirty="0" err="1">
                <a:latin typeface="Noto Sans S Chinese Regular" panose="020B0500000000000000" pitchFamily="34" charset="-122"/>
                <a:ea typeface="Noto Sans S Chinese Regular" panose="020B0500000000000000" pitchFamily="34" charset="-122"/>
              </a:rPr>
              <a:t>BinaryOperator</a:t>
            </a:r>
            <a:r>
              <a:rPr lang="en-US" altLang="zh-CN" sz="1400" dirty="0">
                <a:latin typeface="Noto Sans S Chinese Regular" panose="020B0500000000000000" pitchFamily="34" charset="-122"/>
                <a:ea typeface="Noto Sans S Chinese Regular" panose="020B0500000000000000" pitchFamily="34" charset="-122"/>
              </a:rPr>
              <a:t>&lt;T&gt; accumulator)</a:t>
            </a:r>
          </a:p>
          <a:p>
            <a:r>
              <a:rPr lang="en-US" altLang="zh-CN" sz="1400" dirty="0">
                <a:latin typeface="Noto Sans S Chinese Regular" panose="020B0500000000000000" pitchFamily="34" charset="-122"/>
                <a:ea typeface="Noto Sans S Chinese Regular" panose="020B0500000000000000" pitchFamily="34" charset="-122"/>
              </a:rPr>
              <a:t>	&lt;U&gt; U 	reduce​(U identity, </a:t>
            </a:r>
            <a:r>
              <a:rPr lang="en-US" altLang="zh-CN" sz="1400" dirty="0" err="1">
                <a:latin typeface="Noto Sans S Chinese Regular" panose="020B0500000000000000" pitchFamily="34" charset="-122"/>
                <a:ea typeface="Noto Sans S Chinese Regular" panose="020B0500000000000000" pitchFamily="34" charset="-122"/>
              </a:rPr>
              <a:t>BiFunction</a:t>
            </a:r>
            <a:r>
              <a:rPr lang="en-US" altLang="zh-CN" sz="1400" dirty="0">
                <a:latin typeface="Noto Sans S Chinese Regular" panose="020B0500000000000000" pitchFamily="34" charset="-122"/>
                <a:ea typeface="Noto Sans S Chinese Regular" panose="020B0500000000000000" pitchFamily="34" charset="-122"/>
              </a:rPr>
              <a:t>&lt;U,​? super T,​U&gt; accumulator, </a:t>
            </a:r>
            <a:r>
              <a:rPr lang="en-US" altLang="zh-CN" sz="1400" dirty="0" err="1">
                <a:latin typeface="Noto Sans S Chinese Regular" panose="020B0500000000000000" pitchFamily="34" charset="-122"/>
                <a:ea typeface="Noto Sans S Chinese Regular" panose="020B0500000000000000" pitchFamily="34" charset="-122"/>
              </a:rPr>
              <a:t>BinaryOperator</a:t>
            </a:r>
            <a:r>
              <a:rPr lang="en-US" altLang="zh-CN" sz="1400" dirty="0">
                <a:latin typeface="Noto Sans S Chinese Regular" panose="020B0500000000000000" pitchFamily="34" charset="-122"/>
                <a:ea typeface="Noto Sans S Chinese Regular" panose="020B0500000000000000" pitchFamily="34" charset="-122"/>
              </a:rPr>
              <a:t>&lt;U&gt; combiner)</a:t>
            </a:r>
          </a:p>
          <a:p>
            <a:r>
              <a:rPr lang="en-US" altLang="zh-CN" sz="1400" dirty="0">
                <a:latin typeface="Noto Sans S Chinese Regular" panose="020B0500000000000000" pitchFamily="34" charset="-122"/>
                <a:ea typeface="Noto Sans S Chinese Regular" panose="020B0500000000000000" pitchFamily="34" charset="-122"/>
              </a:rPr>
              <a:t>	&lt;R&gt; R 	collect​(Supplier&lt;R&gt; supplier, </a:t>
            </a:r>
            <a:r>
              <a:rPr lang="en-US" altLang="zh-CN" sz="1400" dirty="0" err="1">
                <a:latin typeface="Noto Sans S Chinese Regular" panose="020B0500000000000000" pitchFamily="34" charset="-122"/>
                <a:ea typeface="Noto Sans S Chinese Regular" panose="020B0500000000000000" pitchFamily="34" charset="-122"/>
              </a:rPr>
              <a:t>BiConsumer</a:t>
            </a:r>
            <a:r>
              <a:rPr lang="en-US" altLang="zh-CN" sz="1400" dirty="0">
                <a:latin typeface="Noto Sans S Chinese Regular" panose="020B0500000000000000" pitchFamily="34" charset="-122"/>
                <a:ea typeface="Noto Sans S Chinese Regular" panose="020B0500000000000000" pitchFamily="34" charset="-122"/>
              </a:rPr>
              <a:t>&lt;R,​? super T&gt; accumulator, </a:t>
            </a:r>
            <a:r>
              <a:rPr lang="en-US" altLang="zh-CN" sz="1400" dirty="0" err="1">
                <a:latin typeface="Noto Sans S Chinese Regular" panose="020B0500000000000000" pitchFamily="34" charset="-122"/>
                <a:ea typeface="Noto Sans S Chinese Regular" panose="020B0500000000000000" pitchFamily="34" charset="-122"/>
              </a:rPr>
              <a:t>BiConsumer</a:t>
            </a:r>
            <a:r>
              <a:rPr lang="en-US" altLang="zh-CN" sz="1400" dirty="0">
                <a:latin typeface="Noto Sans S Chinese Regular" panose="020B0500000000000000" pitchFamily="34" charset="-122"/>
                <a:ea typeface="Noto Sans S Chinese Regular" panose="020B0500000000000000" pitchFamily="34" charset="-122"/>
              </a:rPr>
              <a:t>&lt;R,​R&gt; combiner)</a:t>
            </a:r>
          </a:p>
          <a:p>
            <a:r>
              <a:rPr lang="en-US" altLang="zh-CN" sz="1400" dirty="0">
                <a:latin typeface="Noto Sans S Chinese Regular" panose="020B0500000000000000" pitchFamily="34" charset="-122"/>
                <a:ea typeface="Noto Sans S Chinese Regular" panose="020B0500000000000000" pitchFamily="34" charset="-122"/>
              </a:rPr>
              <a:t>	&lt;R,​A&gt; R 	collect​(Collector&lt;? super T,​A,​R&gt; collector)</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6011365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七、</a:t>
            </a:r>
            <a:r>
              <a:rPr lang="en-US" altLang="zh-CN" sz="2000" dirty="0">
                <a:latin typeface="Noto Sans S Chinese Regular" panose="020B0500000000000000" pitchFamily="34" charset="-122"/>
                <a:ea typeface="Noto Sans S Chinese Regular" panose="020B0500000000000000" pitchFamily="34" charset="-122"/>
              </a:rPr>
              <a:t>Stream</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如何创建</a:t>
            </a:r>
            <a:r>
              <a:rPr lang="en-US" altLang="zh-CN" sz="1600" dirty="0">
                <a:latin typeface="Noto Sans S Chinese Regular" panose="020B0500000000000000" pitchFamily="34" charset="-122"/>
                <a:ea typeface="Noto Sans S Chinese Regular" panose="020B0500000000000000" pitchFamily="34" charset="-122"/>
              </a:rPr>
              <a:t>Stream</a:t>
            </a:r>
            <a:r>
              <a:rPr lang="zh-CN" altLang="en-US" sz="1600" dirty="0">
                <a:latin typeface="Noto Sans S Chinese Regular" panose="020B0500000000000000" pitchFamily="34" charset="-122"/>
                <a:ea typeface="Noto Sans S Chinese Regular" panose="020B0500000000000000" pitchFamily="34" charset="-122"/>
              </a:rPr>
              <a:t>？</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75BD4830-B092-4969-9131-331A6D5E0B2B}"/>
              </a:ext>
            </a:extLst>
          </p:cNvPr>
          <p:cNvPicPr>
            <a:picLocks noChangeAspect="1"/>
          </p:cNvPicPr>
          <p:nvPr/>
        </p:nvPicPr>
        <p:blipFill>
          <a:blip r:embed="rId2"/>
          <a:stretch>
            <a:fillRect/>
          </a:stretch>
        </p:blipFill>
        <p:spPr>
          <a:xfrm>
            <a:off x="3379586" y="1036948"/>
            <a:ext cx="7730768" cy="5575005"/>
          </a:xfrm>
          <a:prstGeom prst="rect">
            <a:avLst/>
          </a:prstGeom>
        </p:spPr>
      </p:pic>
    </p:spTree>
    <p:extLst>
      <p:ext uri="{BB962C8B-B14F-4D97-AF65-F5344CB8AC3E}">
        <p14:creationId xmlns:p14="http://schemas.microsoft.com/office/powerpoint/2010/main" val="3702793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七、</a:t>
            </a:r>
            <a:r>
              <a:rPr lang="en-US" altLang="zh-CN" sz="2000" dirty="0">
                <a:latin typeface="Noto Sans S Chinese Regular" panose="020B0500000000000000" pitchFamily="34" charset="-122"/>
                <a:ea typeface="Noto Sans S Chinese Regular" panose="020B0500000000000000" pitchFamily="34" charset="-122"/>
              </a:rPr>
              <a:t>Stream</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Stream</a:t>
            </a:r>
            <a:r>
              <a:rPr lang="zh-CN" altLang="en-US" sz="1600" dirty="0">
                <a:latin typeface="Noto Sans S Chinese Regular" panose="020B0500000000000000" pitchFamily="34" charset="-122"/>
                <a:ea typeface="Noto Sans S Chinese Regular" panose="020B0500000000000000" pitchFamily="34" charset="-122"/>
              </a:rPr>
              <a:t>支持的操作</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1</a:t>
            </a:r>
            <a:r>
              <a:rPr lang="zh-CN" altLang="en-US" sz="1600" dirty="0">
                <a:latin typeface="Noto Sans S Chinese Regular" panose="020B0500000000000000" pitchFamily="34" charset="-122"/>
                <a:ea typeface="Noto Sans S Chinese Regular" panose="020B0500000000000000" pitchFamily="34" charset="-122"/>
              </a:rPr>
              <a:t>、</a:t>
            </a:r>
            <a:r>
              <a:rPr lang="en-US" altLang="zh-CN" sz="1600" dirty="0">
                <a:latin typeface="Noto Sans S Chinese Regular" panose="020B0500000000000000" pitchFamily="34" charset="-122"/>
                <a:ea typeface="Noto Sans S Chinese Regular" panose="020B0500000000000000" pitchFamily="34" charset="-122"/>
              </a:rPr>
              <a:t>Stream</a:t>
            </a:r>
            <a:r>
              <a:rPr lang="zh-CN" altLang="en-US" sz="1600" dirty="0">
                <a:latin typeface="Noto Sans S Chinese Regular" panose="020B0500000000000000" pitchFamily="34" charset="-122"/>
                <a:ea typeface="Noto Sans S Chinese Regular" panose="020B0500000000000000" pitchFamily="34" charset="-122"/>
              </a:rPr>
              <a:t>的创建</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ECD3FE64-BDD2-491B-AF33-4FFF965BF97A}"/>
              </a:ext>
            </a:extLst>
          </p:cNvPr>
          <p:cNvPicPr>
            <a:picLocks noChangeAspect="1"/>
          </p:cNvPicPr>
          <p:nvPr/>
        </p:nvPicPr>
        <p:blipFill>
          <a:blip r:embed="rId2"/>
          <a:stretch>
            <a:fillRect/>
          </a:stretch>
        </p:blipFill>
        <p:spPr>
          <a:xfrm>
            <a:off x="3303749" y="887767"/>
            <a:ext cx="8888251" cy="5696186"/>
          </a:xfrm>
          <a:prstGeom prst="rect">
            <a:avLst/>
          </a:prstGeom>
        </p:spPr>
      </p:pic>
    </p:spTree>
    <p:extLst>
      <p:ext uri="{BB962C8B-B14F-4D97-AF65-F5344CB8AC3E}">
        <p14:creationId xmlns:p14="http://schemas.microsoft.com/office/powerpoint/2010/main" val="6484751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BE6EA133-9F03-43B5-ACB5-DEBB81B0760B}"/>
              </a:ext>
            </a:extLst>
          </p:cNvPr>
          <p:cNvPicPr>
            <a:picLocks noChangeAspect="1"/>
          </p:cNvPicPr>
          <p:nvPr/>
        </p:nvPicPr>
        <p:blipFill>
          <a:blip r:embed="rId2"/>
          <a:stretch>
            <a:fillRect/>
          </a:stretch>
        </p:blipFill>
        <p:spPr>
          <a:xfrm>
            <a:off x="974461" y="1036948"/>
            <a:ext cx="10379339" cy="5890334"/>
          </a:xfrm>
          <a:prstGeom prst="rect">
            <a:avLst/>
          </a:prstGeom>
        </p:spPr>
      </p:pic>
    </p:spTree>
    <p:extLst>
      <p:ext uri="{BB962C8B-B14F-4D97-AF65-F5344CB8AC3E}">
        <p14:creationId xmlns:p14="http://schemas.microsoft.com/office/powerpoint/2010/main" val="160536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fontScale="92500" lnSpcReduction="20000"/>
          </a:bodyPr>
          <a:lstStyle/>
          <a:p>
            <a:r>
              <a:rPr lang="zh-CN" altLang="en-US" sz="2000" dirty="0">
                <a:latin typeface="Noto Sans S Chinese Regular" panose="020B0500000000000000" pitchFamily="34" charset="-122"/>
                <a:ea typeface="Noto Sans S Chinese Regular" panose="020B0500000000000000" pitchFamily="34" charset="-122"/>
              </a:rPr>
              <a:t>二、</a:t>
            </a:r>
            <a:r>
              <a:rPr lang="en-US" altLang="zh-CN" sz="2000" dirty="0">
                <a:latin typeface="Noto Sans S Chinese Regular" panose="020B0500000000000000" pitchFamily="34" charset="-122"/>
                <a:ea typeface="Noto Sans S Chinese Regular" panose="020B0500000000000000" pitchFamily="34" charset="-122"/>
              </a:rPr>
              <a:t>Java</a:t>
            </a:r>
            <a:r>
              <a:rPr lang="zh-CN" altLang="en-US" sz="2000" dirty="0">
                <a:latin typeface="Noto Sans S Chinese Regular" panose="020B0500000000000000" pitchFamily="34" charset="-122"/>
                <a:ea typeface="Noto Sans S Chinese Regular" panose="020B0500000000000000" pitchFamily="34" charset="-122"/>
              </a:rPr>
              <a:t>中常用的</a:t>
            </a:r>
            <a:r>
              <a:rPr lang="en-US" altLang="zh-CN" sz="2000" dirty="0">
                <a:latin typeface="Noto Sans S Chinese Regular" panose="020B0500000000000000" pitchFamily="34" charset="-122"/>
                <a:ea typeface="Noto Sans S Chinese Regular" panose="020B0500000000000000" pitchFamily="34" charset="-122"/>
              </a:rPr>
              <a:t>API</a:t>
            </a: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err="1">
                <a:latin typeface="Noto Sans S Chinese Regular" panose="020B0500000000000000" pitchFamily="34" charset="-122"/>
                <a:ea typeface="Noto Sans S Chinese Regular" panose="020B0500000000000000" pitchFamily="34" charset="-122"/>
              </a:rPr>
              <a:t>java.math.BigDecimal</a:t>
            </a:r>
            <a:endParaRPr lang="en-US" altLang="zh-CN" sz="1600" dirty="0">
              <a:latin typeface="Noto Sans S Chinese Regular" panose="020B0500000000000000" pitchFamily="34" charset="-122"/>
              <a:ea typeface="Noto Sans S Chinese Regular" panose="020B0500000000000000" pitchFamily="34" charset="-122"/>
            </a:endParaRPr>
          </a:p>
          <a:p>
            <a:pPr lvl="1"/>
            <a:endParaRPr lang="en-US" altLang="zh-CN" sz="1600" dirty="0">
              <a:latin typeface="Noto Sans S Chinese Regular" panose="020B0500000000000000" pitchFamily="34" charset="-122"/>
              <a:ea typeface="Noto Sans S Chinese Regular" panose="020B0500000000000000" pitchFamily="34" charset="-122"/>
            </a:endParaRPr>
          </a:p>
          <a:p>
            <a:pPr lvl="1"/>
            <a:r>
              <a:rPr lang="en-US" altLang="zh-CN" sz="1600" dirty="0">
                <a:latin typeface="Noto Sans S Chinese Regular" panose="020B0500000000000000" pitchFamily="34" charset="-122"/>
                <a:ea typeface="Noto Sans S Chinese Regular" panose="020B0500000000000000" pitchFamily="34" charset="-122"/>
              </a:rPr>
              <a:t>Constructors</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​(String </a:t>
            </a:r>
            <a:r>
              <a:rPr lang="en-US" altLang="zh-CN" sz="1600" dirty="0" err="1">
                <a:latin typeface="Noto Sans S Chinese Regular" panose="020B0500000000000000" pitchFamily="34" charset="-122"/>
                <a:ea typeface="Noto Sans S Chinese Regular" panose="020B0500000000000000" pitchFamily="34" charset="-122"/>
              </a:rPr>
              <a:t>val</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​(String </a:t>
            </a:r>
            <a:r>
              <a:rPr lang="en-US" altLang="zh-CN" sz="1600" dirty="0" err="1">
                <a:latin typeface="Noto Sans S Chinese Regular" panose="020B0500000000000000" pitchFamily="34" charset="-122"/>
                <a:ea typeface="Noto Sans S Chinese Regular" panose="020B0500000000000000" pitchFamily="34" charset="-122"/>
              </a:rPr>
              <a:t>val</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mc)</a:t>
            </a:r>
          </a:p>
          <a:p>
            <a:pPr lvl="1"/>
            <a:r>
              <a:rPr lang="en-US" altLang="zh-CN" sz="1600" dirty="0">
                <a:latin typeface="Noto Sans S Chinese Regular" panose="020B0500000000000000" pitchFamily="34" charset="-122"/>
                <a:ea typeface="Noto Sans S Chinese Regular" panose="020B0500000000000000" pitchFamily="34" charset="-122"/>
              </a:rPr>
              <a:t>Methods</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abs()</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abs​(</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mc)</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add​(</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augend)</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add​(</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augend, </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mc)</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divide​(</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divisor)</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divide​(</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divisor, </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mc)</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divide​(</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divisor, int scale, </a:t>
            </a:r>
            <a:r>
              <a:rPr lang="en-US" altLang="zh-CN" sz="1600" dirty="0" err="1">
                <a:latin typeface="Noto Sans S Chinese Regular" panose="020B0500000000000000" pitchFamily="34" charset="-122"/>
                <a:ea typeface="Noto Sans S Chinese Regular" panose="020B0500000000000000" pitchFamily="34" charset="-122"/>
              </a:rPr>
              <a:t>RoundingMode</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roundingMode</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divide​(</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divisor, </a:t>
            </a:r>
            <a:r>
              <a:rPr lang="en-US" altLang="zh-CN" sz="1600" dirty="0" err="1">
                <a:latin typeface="Noto Sans S Chinese Regular" panose="020B0500000000000000" pitchFamily="34" charset="-122"/>
                <a:ea typeface="Noto Sans S Chinese Regular" panose="020B0500000000000000" pitchFamily="34" charset="-122"/>
              </a:rPr>
              <a:t>RoundingMode</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roundingMode</a:t>
            </a:r>
            <a:r>
              <a:rPr lang="en-US" altLang="zh-CN" sz="1600" dirty="0">
                <a:latin typeface="Noto Sans S Chinese Regular" panose="020B0500000000000000" pitchFamily="34" charset="-122"/>
                <a:ea typeface="Noto Sans S Chinese Regular" panose="020B0500000000000000" pitchFamily="34" charset="-122"/>
              </a:rPr>
              <a:t>)</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multiply​(</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multiplicand)</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multiply​(</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multiplicand, </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mc)</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subtract​(</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subtrahend)</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subtract​(</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subtrahend, </a:t>
            </a:r>
            <a:r>
              <a:rPr lang="en-US" altLang="zh-CN" sz="1600" dirty="0" err="1">
                <a:latin typeface="Noto Sans S Chinese Regular" panose="020B0500000000000000" pitchFamily="34" charset="-122"/>
                <a:ea typeface="Noto Sans S Chinese Regular" panose="020B0500000000000000" pitchFamily="34" charset="-122"/>
              </a:rPr>
              <a:t>MathContext</a:t>
            </a:r>
            <a:r>
              <a:rPr lang="en-US" altLang="zh-CN" sz="1600" dirty="0">
                <a:latin typeface="Noto Sans S Chinese Regular" panose="020B0500000000000000" pitchFamily="34" charset="-122"/>
                <a:ea typeface="Noto Sans S Chinese Regular" panose="020B0500000000000000" pitchFamily="34" charset="-122"/>
              </a:rPr>
              <a:t> mc)	</a:t>
            </a:r>
          </a:p>
          <a:p>
            <a:pPr lvl="1"/>
            <a:r>
              <a:rPr lang="en-US" altLang="zh-CN" sz="1600" dirty="0">
                <a:latin typeface="Noto Sans S Chinese Regular" panose="020B0500000000000000" pitchFamily="34" charset="-122"/>
                <a:ea typeface="Noto Sans S Chinese Regular" panose="020B0500000000000000" pitchFamily="34" charset="-122"/>
              </a:rPr>
              <a:t>	int 	scale()</a:t>
            </a:r>
          </a:p>
          <a:p>
            <a:pPr lvl="1"/>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BigDecimal</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setScale</a:t>
            </a:r>
            <a:r>
              <a:rPr lang="en-US" altLang="zh-CN" sz="1600" dirty="0">
                <a:latin typeface="Noto Sans S Chinese Regular" panose="020B0500000000000000" pitchFamily="34" charset="-122"/>
                <a:ea typeface="Noto Sans S Chinese Regular" panose="020B0500000000000000" pitchFamily="34" charset="-122"/>
              </a:rPr>
              <a:t>​(int </a:t>
            </a:r>
            <a:r>
              <a:rPr lang="en-US" altLang="zh-CN" sz="1600" dirty="0" err="1">
                <a:latin typeface="Noto Sans S Chinese Regular" panose="020B0500000000000000" pitchFamily="34" charset="-122"/>
                <a:ea typeface="Noto Sans S Chinese Regular" panose="020B0500000000000000" pitchFamily="34" charset="-122"/>
              </a:rPr>
              <a:t>newScale</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RoundingMode</a:t>
            </a:r>
            <a:r>
              <a:rPr lang="en-US" altLang="zh-CN" sz="1600" dirty="0">
                <a:latin typeface="Noto Sans S Chinese Regular" panose="020B0500000000000000" pitchFamily="34" charset="-122"/>
                <a:ea typeface="Noto Sans S Chinese Regular" panose="020B0500000000000000" pitchFamily="34" charset="-122"/>
              </a:rPr>
              <a:t> </a:t>
            </a:r>
            <a:r>
              <a:rPr lang="en-US" altLang="zh-CN" sz="1600" dirty="0" err="1">
                <a:latin typeface="Noto Sans S Chinese Regular" panose="020B0500000000000000" pitchFamily="34" charset="-122"/>
                <a:ea typeface="Noto Sans S Chinese Regular" panose="020B0500000000000000" pitchFamily="34" charset="-122"/>
              </a:rPr>
              <a:t>roundingMode</a:t>
            </a:r>
            <a:r>
              <a:rPr lang="en-US" altLang="zh-CN" sz="1600" dirty="0">
                <a:latin typeface="Noto Sans S Chinese Regular" panose="020B0500000000000000" pitchFamily="34" charset="-122"/>
                <a:ea typeface="Noto Sans S Chinese Regular" panose="020B0500000000000000" pitchFamily="34" charset="-122"/>
              </a:rPr>
              <a:t>)</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22240912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FA708F29-9360-4E8D-85EF-E2AC3220573E}"/>
              </a:ext>
            </a:extLst>
          </p:cNvPr>
          <p:cNvPicPr>
            <a:picLocks noChangeAspect="1"/>
          </p:cNvPicPr>
          <p:nvPr/>
        </p:nvPicPr>
        <p:blipFill>
          <a:blip r:embed="rId2"/>
          <a:stretch>
            <a:fillRect/>
          </a:stretch>
        </p:blipFill>
        <p:spPr>
          <a:xfrm>
            <a:off x="978726" y="1036948"/>
            <a:ext cx="10234547" cy="5692633"/>
          </a:xfrm>
          <a:prstGeom prst="rect">
            <a:avLst/>
          </a:prstGeom>
        </p:spPr>
      </p:pic>
    </p:spTree>
    <p:extLst>
      <p:ext uri="{BB962C8B-B14F-4D97-AF65-F5344CB8AC3E}">
        <p14:creationId xmlns:p14="http://schemas.microsoft.com/office/powerpoint/2010/main" val="21102137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6" name="图片 5">
            <a:extLst>
              <a:ext uri="{FF2B5EF4-FFF2-40B4-BE49-F238E27FC236}">
                <a16:creationId xmlns:a16="http://schemas.microsoft.com/office/drawing/2014/main" id="{822A33EF-1FAC-4B49-8E06-E70BA03F4994}"/>
              </a:ext>
            </a:extLst>
          </p:cNvPr>
          <p:cNvPicPr>
            <a:picLocks noChangeAspect="1"/>
          </p:cNvPicPr>
          <p:nvPr/>
        </p:nvPicPr>
        <p:blipFill>
          <a:blip r:embed="rId2"/>
          <a:stretch>
            <a:fillRect/>
          </a:stretch>
        </p:blipFill>
        <p:spPr>
          <a:xfrm>
            <a:off x="968867" y="1282045"/>
            <a:ext cx="9845893" cy="4130398"/>
          </a:xfrm>
          <a:prstGeom prst="rect">
            <a:avLst/>
          </a:prstGeom>
        </p:spPr>
      </p:pic>
    </p:spTree>
    <p:extLst>
      <p:ext uri="{BB962C8B-B14F-4D97-AF65-F5344CB8AC3E}">
        <p14:creationId xmlns:p14="http://schemas.microsoft.com/office/powerpoint/2010/main" val="3871108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a:latin typeface="Noto Sans S Chinese Regular" panose="020B0500000000000000" pitchFamily="34" charset="-122"/>
                <a:ea typeface="Noto Sans S Chinese Regular" panose="020B0500000000000000" pitchFamily="34" charset="-122"/>
              </a:rPr>
              <a:t>2</a:t>
            </a:r>
            <a:r>
              <a:rPr lang="zh-CN" altLang="en-US" sz="2000" dirty="0">
                <a:latin typeface="Noto Sans S Chinese Regular" panose="020B0500000000000000" pitchFamily="34" charset="-122"/>
                <a:ea typeface="Noto Sans S Chinese Regular" panose="020B0500000000000000" pitchFamily="34" charset="-122"/>
              </a:rPr>
              <a:t>、</a:t>
            </a:r>
            <a:r>
              <a:rPr lang="en-US" altLang="zh-CN" sz="2000" dirty="0">
                <a:latin typeface="Noto Sans S Chinese Regular" panose="020B0500000000000000" pitchFamily="34" charset="-122"/>
                <a:ea typeface="Noto Sans S Chinese Regular" panose="020B0500000000000000" pitchFamily="34" charset="-122"/>
              </a:rPr>
              <a:t>Stream</a:t>
            </a:r>
            <a:r>
              <a:rPr lang="zh-CN" altLang="en-US" sz="2000" dirty="0">
                <a:latin typeface="Noto Sans S Chinese Regular" panose="020B0500000000000000" pitchFamily="34" charset="-122"/>
                <a:ea typeface="Noto Sans S Chinese Regular" panose="020B0500000000000000" pitchFamily="34" charset="-122"/>
              </a:rPr>
              <a:t>的判断操作</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3E869F44-F6A1-4B41-AA52-28C3FB4BB8D1}"/>
              </a:ext>
            </a:extLst>
          </p:cNvPr>
          <p:cNvPicPr>
            <a:picLocks noChangeAspect="1"/>
          </p:cNvPicPr>
          <p:nvPr/>
        </p:nvPicPr>
        <p:blipFill>
          <a:blip r:embed="rId2"/>
          <a:stretch>
            <a:fillRect/>
          </a:stretch>
        </p:blipFill>
        <p:spPr>
          <a:xfrm>
            <a:off x="838200" y="1584535"/>
            <a:ext cx="9914479" cy="5090601"/>
          </a:xfrm>
          <a:prstGeom prst="rect">
            <a:avLst/>
          </a:prstGeom>
        </p:spPr>
      </p:pic>
    </p:spTree>
    <p:extLst>
      <p:ext uri="{BB962C8B-B14F-4D97-AF65-F5344CB8AC3E}">
        <p14:creationId xmlns:p14="http://schemas.microsoft.com/office/powerpoint/2010/main" val="70767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08F0CFAD-BE96-44C1-A2A5-2794CCDE8AC6}"/>
              </a:ext>
            </a:extLst>
          </p:cNvPr>
          <p:cNvPicPr>
            <a:picLocks noChangeAspect="1"/>
          </p:cNvPicPr>
          <p:nvPr/>
        </p:nvPicPr>
        <p:blipFill>
          <a:blip r:embed="rId2"/>
          <a:stretch>
            <a:fillRect/>
          </a:stretch>
        </p:blipFill>
        <p:spPr>
          <a:xfrm>
            <a:off x="838200" y="1420956"/>
            <a:ext cx="9883997" cy="4016088"/>
          </a:xfrm>
          <a:prstGeom prst="rect">
            <a:avLst/>
          </a:prstGeom>
        </p:spPr>
      </p:pic>
    </p:spTree>
    <p:extLst>
      <p:ext uri="{BB962C8B-B14F-4D97-AF65-F5344CB8AC3E}">
        <p14:creationId xmlns:p14="http://schemas.microsoft.com/office/powerpoint/2010/main" val="26107859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a:latin typeface="Noto Sans S Chinese Regular" panose="020B0500000000000000" pitchFamily="34" charset="-122"/>
                <a:ea typeface="Noto Sans S Chinese Regular" panose="020B0500000000000000" pitchFamily="34" charset="-122"/>
              </a:rPr>
              <a:t>3</a:t>
            </a:r>
            <a:r>
              <a:rPr lang="zh-CN" altLang="en-US" sz="2000" dirty="0">
                <a:latin typeface="Noto Sans S Chinese Regular" panose="020B0500000000000000" pitchFamily="34" charset="-122"/>
                <a:ea typeface="Noto Sans S Chinese Regular" panose="020B0500000000000000" pitchFamily="34" charset="-122"/>
              </a:rPr>
              <a:t>、</a:t>
            </a:r>
            <a:r>
              <a:rPr lang="en-US" altLang="zh-CN" sz="2000" dirty="0">
                <a:latin typeface="Noto Sans S Chinese Regular" panose="020B0500000000000000" pitchFamily="34" charset="-122"/>
                <a:ea typeface="Noto Sans S Chinese Regular" panose="020B0500000000000000" pitchFamily="34" charset="-122"/>
              </a:rPr>
              <a:t>Stream</a:t>
            </a:r>
            <a:r>
              <a:rPr lang="zh-CN" altLang="en-US" sz="2000" dirty="0">
                <a:latin typeface="Noto Sans S Chinese Regular" panose="020B0500000000000000" pitchFamily="34" charset="-122"/>
                <a:ea typeface="Noto Sans S Chinese Regular" panose="020B0500000000000000" pitchFamily="34" charset="-122"/>
              </a:rPr>
              <a:t>中的查找、统计、转换为数组</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26134898-0DDD-4DC6-A39F-65ADB89719B9}"/>
              </a:ext>
            </a:extLst>
          </p:cNvPr>
          <p:cNvPicPr>
            <a:picLocks noChangeAspect="1"/>
          </p:cNvPicPr>
          <p:nvPr/>
        </p:nvPicPr>
        <p:blipFill>
          <a:blip r:embed="rId2"/>
          <a:stretch>
            <a:fillRect/>
          </a:stretch>
        </p:blipFill>
        <p:spPr>
          <a:xfrm>
            <a:off x="1154001" y="2064902"/>
            <a:ext cx="9883997" cy="2728196"/>
          </a:xfrm>
          <a:prstGeom prst="rect">
            <a:avLst/>
          </a:prstGeom>
        </p:spPr>
      </p:pic>
    </p:spTree>
    <p:extLst>
      <p:ext uri="{BB962C8B-B14F-4D97-AF65-F5344CB8AC3E}">
        <p14:creationId xmlns:p14="http://schemas.microsoft.com/office/powerpoint/2010/main" val="1461220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D436065B-8E87-487C-8AB8-16B880343430}"/>
              </a:ext>
            </a:extLst>
          </p:cNvPr>
          <p:cNvPicPr>
            <a:picLocks noChangeAspect="1"/>
          </p:cNvPicPr>
          <p:nvPr/>
        </p:nvPicPr>
        <p:blipFill>
          <a:blip r:embed="rId2"/>
          <a:stretch>
            <a:fillRect/>
          </a:stretch>
        </p:blipFill>
        <p:spPr>
          <a:xfrm>
            <a:off x="838200" y="1464474"/>
            <a:ext cx="9807790" cy="5273497"/>
          </a:xfrm>
          <a:prstGeom prst="rect">
            <a:avLst/>
          </a:prstGeom>
        </p:spPr>
      </p:pic>
    </p:spTree>
    <p:extLst>
      <p:ext uri="{BB962C8B-B14F-4D97-AF65-F5344CB8AC3E}">
        <p14:creationId xmlns:p14="http://schemas.microsoft.com/office/powerpoint/2010/main" val="27753885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a:latin typeface="Noto Sans S Chinese Regular" panose="020B0500000000000000" pitchFamily="34" charset="-122"/>
                <a:ea typeface="Noto Sans S Chinese Regular" panose="020B0500000000000000" pitchFamily="34" charset="-122"/>
              </a:rPr>
              <a:t>4</a:t>
            </a:r>
            <a:r>
              <a:rPr lang="zh-CN" altLang="en-US" sz="2000" dirty="0">
                <a:latin typeface="Noto Sans S Chinese Regular" panose="020B0500000000000000" pitchFamily="34" charset="-122"/>
                <a:ea typeface="Noto Sans S Chinese Regular" panose="020B0500000000000000" pitchFamily="34" charset="-122"/>
              </a:rPr>
              <a:t>、</a:t>
            </a:r>
            <a:r>
              <a:rPr lang="en-US" altLang="zh-CN" sz="2000" dirty="0">
                <a:latin typeface="Noto Sans S Chinese Regular" panose="020B0500000000000000" pitchFamily="34" charset="-122"/>
                <a:ea typeface="Noto Sans S Chinese Regular" panose="020B0500000000000000" pitchFamily="34" charset="-122"/>
              </a:rPr>
              <a:t>Stream</a:t>
            </a:r>
            <a:r>
              <a:rPr lang="zh-CN" altLang="en-US" sz="2000" dirty="0">
                <a:latin typeface="Noto Sans S Chinese Regular" panose="020B0500000000000000" pitchFamily="34" charset="-122"/>
                <a:ea typeface="Noto Sans S Chinese Regular" panose="020B0500000000000000" pitchFamily="34" charset="-122"/>
              </a:rPr>
              <a:t>的</a:t>
            </a:r>
            <a:r>
              <a:rPr lang="en-US" altLang="zh-CN" sz="2000" dirty="0" err="1">
                <a:latin typeface="Noto Sans S Chinese Regular" panose="020B0500000000000000" pitchFamily="34" charset="-122"/>
                <a:ea typeface="Noto Sans S Chinese Regular" panose="020B0500000000000000" pitchFamily="34" charset="-122"/>
              </a:rPr>
              <a:t>forEach</a:t>
            </a:r>
            <a:r>
              <a:rPr lang="zh-CN" altLang="en-US" sz="2000" dirty="0">
                <a:latin typeface="Noto Sans S Chinese Regular" panose="020B0500000000000000" pitchFamily="34" charset="-122"/>
                <a:ea typeface="Noto Sans S Chinese Regular" panose="020B0500000000000000" pitchFamily="34" charset="-122"/>
              </a:rPr>
              <a:t>操作</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E4EABC0C-17C8-4AC6-A86F-FD1AEEB3C2A3}"/>
              </a:ext>
            </a:extLst>
          </p:cNvPr>
          <p:cNvPicPr>
            <a:picLocks noChangeAspect="1"/>
          </p:cNvPicPr>
          <p:nvPr/>
        </p:nvPicPr>
        <p:blipFill>
          <a:blip r:embed="rId2"/>
          <a:stretch>
            <a:fillRect/>
          </a:stretch>
        </p:blipFill>
        <p:spPr>
          <a:xfrm>
            <a:off x="892802" y="1647172"/>
            <a:ext cx="9575664" cy="5210828"/>
          </a:xfrm>
          <a:prstGeom prst="rect">
            <a:avLst/>
          </a:prstGeom>
        </p:spPr>
      </p:pic>
    </p:spTree>
    <p:extLst>
      <p:ext uri="{BB962C8B-B14F-4D97-AF65-F5344CB8AC3E}">
        <p14:creationId xmlns:p14="http://schemas.microsoft.com/office/powerpoint/2010/main" val="1462252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a:latin typeface="Noto Sans S Chinese Regular" panose="020B0500000000000000" pitchFamily="34" charset="-122"/>
                <a:ea typeface="Noto Sans S Chinese Regular" panose="020B0500000000000000" pitchFamily="34" charset="-122"/>
              </a:rPr>
              <a:t>5</a:t>
            </a:r>
            <a:r>
              <a:rPr lang="zh-CN" altLang="en-US" sz="2000" dirty="0">
                <a:latin typeface="Noto Sans S Chinese Regular" panose="020B0500000000000000" pitchFamily="34" charset="-122"/>
                <a:ea typeface="Noto Sans S Chinese Regular" panose="020B0500000000000000" pitchFamily="34" charset="-122"/>
              </a:rPr>
              <a:t>、</a:t>
            </a:r>
            <a:r>
              <a:rPr lang="en-US" altLang="zh-CN" sz="2000" dirty="0">
                <a:latin typeface="Noto Sans S Chinese Regular" panose="020B0500000000000000" pitchFamily="34" charset="-122"/>
                <a:ea typeface="Noto Sans S Chinese Regular" panose="020B0500000000000000" pitchFamily="34" charset="-122"/>
              </a:rPr>
              <a:t>Stream</a:t>
            </a:r>
            <a:r>
              <a:rPr lang="zh-CN" altLang="en-US" sz="2000" dirty="0">
                <a:latin typeface="Noto Sans S Chinese Regular" panose="020B0500000000000000" pitchFamily="34" charset="-122"/>
                <a:ea typeface="Noto Sans S Chinese Regular" panose="020B0500000000000000" pitchFamily="34" charset="-122"/>
              </a:rPr>
              <a:t>的</a:t>
            </a:r>
            <a:r>
              <a:rPr lang="en-US" altLang="zh-CN" sz="2000" dirty="0" err="1">
                <a:latin typeface="Noto Sans S Chinese Regular" panose="020B0500000000000000" pitchFamily="34" charset="-122"/>
                <a:ea typeface="Noto Sans S Chinese Regular" panose="020B0500000000000000" pitchFamily="34" charset="-122"/>
              </a:rPr>
              <a:t>takeWhile</a:t>
            </a:r>
            <a:r>
              <a:rPr lang="zh-CN" altLang="en-US" sz="2000" dirty="0">
                <a:latin typeface="Noto Sans S Chinese Regular" panose="020B0500000000000000" pitchFamily="34" charset="-122"/>
                <a:ea typeface="Noto Sans S Chinese Regular" panose="020B0500000000000000" pitchFamily="34" charset="-122"/>
              </a:rPr>
              <a:t>与</a:t>
            </a:r>
            <a:r>
              <a:rPr lang="en-US" altLang="zh-CN" sz="2000" dirty="0" err="1">
                <a:latin typeface="Noto Sans S Chinese Regular" panose="020B0500000000000000" pitchFamily="34" charset="-122"/>
                <a:ea typeface="Noto Sans S Chinese Regular" panose="020B0500000000000000" pitchFamily="34" charset="-122"/>
              </a:rPr>
              <a:t>dropWhile</a:t>
            </a:r>
            <a:r>
              <a:rPr lang="zh-CN" altLang="en-US" sz="2000" dirty="0">
                <a:latin typeface="Noto Sans S Chinese Regular" panose="020B0500000000000000" pitchFamily="34" charset="-122"/>
                <a:ea typeface="Noto Sans S Chinese Regular" panose="020B0500000000000000" pitchFamily="34" charset="-122"/>
              </a:rPr>
              <a:t>与</a:t>
            </a:r>
            <a:r>
              <a:rPr lang="en-US" altLang="zh-CN" sz="2000" dirty="0">
                <a:latin typeface="Noto Sans S Chinese Regular" panose="020B0500000000000000" pitchFamily="34" charset="-122"/>
                <a:ea typeface="Noto Sans S Chinese Regular" panose="020B0500000000000000" pitchFamily="34" charset="-122"/>
              </a:rPr>
              <a:t>skip</a:t>
            </a:r>
            <a:r>
              <a:rPr lang="zh-CN" altLang="en-US" sz="2000" dirty="0">
                <a:latin typeface="Noto Sans S Chinese Regular" panose="020B0500000000000000" pitchFamily="34" charset="-122"/>
                <a:ea typeface="Noto Sans S Chinese Regular" panose="020B0500000000000000" pitchFamily="34" charset="-122"/>
              </a:rPr>
              <a:t>与</a:t>
            </a:r>
            <a:r>
              <a:rPr lang="en-US" altLang="zh-CN" sz="2000" dirty="0">
                <a:latin typeface="Noto Sans S Chinese Regular" panose="020B0500000000000000" pitchFamily="34" charset="-122"/>
                <a:ea typeface="Noto Sans S Chinese Regular" panose="020B0500000000000000" pitchFamily="34" charset="-122"/>
              </a:rPr>
              <a:t>limit</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E98DC92C-B155-4378-987F-E1765A028E24}"/>
              </a:ext>
            </a:extLst>
          </p:cNvPr>
          <p:cNvPicPr>
            <a:picLocks noChangeAspect="1"/>
          </p:cNvPicPr>
          <p:nvPr/>
        </p:nvPicPr>
        <p:blipFill>
          <a:blip r:embed="rId2"/>
          <a:stretch>
            <a:fillRect/>
          </a:stretch>
        </p:blipFill>
        <p:spPr>
          <a:xfrm>
            <a:off x="941239" y="1584535"/>
            <a:ext cx="10295512" cy="5304683"/>
          </a:xfrm>
          <a:prstGeom prst="rect">
            <a:avLst/>
          </a:prstGeom>
        </p:spPr>
      </p:pic>
    </p:spTree>
    <p:extLst>
      <p:ext uri="{BB962C8B-B14F-4D97-AF65-F5344CB8AC3E}">
        <p14:creationId xmlns:p14="http://schemas.microsoft.com/office/powerpoint/2010/main" val="1615390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89291489-5854-4963-8365-4621FB3EC041}"/>
              </a:ext>
            </a:extLst>
          </p:cNvPr>
          <p:cNvPicPr>
            <a:picLocks noChangeAspect="1"/>
          </p:cNvPicPr>
          <p:nvPr/>
        </p:nvPicPr>
        <p:blipFill>
          <a:blip r:embed="rId2"/>
          <a:stretch>
            <a:fillRect/>
          </a:stretch>
        </p:blipFill>
        <p:spPr>
          <a:xfrm>
            <a:off x="1119709" y="2495469"/>
            <a:ext cx="9952582" cy="1867062"/>
          </a:xfrm>
          <a:prstGeom prst="rect">
            <a:avLst/>
          </a:prstGeom>
        </p:spPr>
      </p:pic>
    </p:spTree>
    <p:extLst>
      <p:ext uri="{BB962C8B-B14F-4D97-AF65-F5344CB8AC3E}">
        <p14:creationId xmlns:p14="http://schemas.microsoft.com/office/powerpoint/2010/main" val="8224641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en-US" altLang="zh-CN" sz="2000" dirty="0">
                <a:latin typeface="Noto Sans S Chinese Regular" panose="020B0500000000000000" pitchFamily="34" charset="-122"/>
                <a:ea typeface="Noto Sans S Chinese Regular" panose="020B0500000000000000" pitchFamily="34" charset="-122"/>
              </a:rPr>
              <a:t>6</a:t>
            </a:r>
            <a:r>
              <a:rPr lang="zh-CN" altLang="en-US" sz="2000" dirty="0">
                <a:latin typeface="Noto Sans S Chinese Regular" panose="020B0500000000000000" pitchFamily="34" charset="-122"/>
                <a:ea typeface="Noto Sans S Chinese Regular" panose="020B0500000000000000" pitchFamily="34" charset="-122"/>
              </a:rPr>
              <a:t>、</a:t>
            </a:r>
            <a:r>
              <a:rPr lang="en-US" altLang="zh-CN" sz="2000" dirty="0">
                <a:latin typeface="Noto Sans S Chinese Regular" panose="020B0500000000000000" pitchFamily="34" charset="-122"/>
                <a:ea typeface="Noto Sans S Chinese Regular" panose="020B0500000000000000" pitchFamily="34" charset="-122"/>
              </a:rPr>
              <a:t>Stream</a:t>
            </a:r>
            <a:r>
              <a:rPr lang="zh-CN" altLang="en-US" sz="2000" dirty="0">
                <a:latin typeface="Noto Sans S Chinese Regular" panose="020B0500000000000000" pitchFamily="34" charset="-122"/>
                <a:ea typeface="Noto Sans S Chinese Regular" panose="020B0500000000000000" pitchFamily="34" charset="-122"/>
              </a:rPr>
              <a:t>的</a:t>
            </a:r>
            <a:r>
              <a:rPr lang="en-US" altLang="zh-CN" sz="2000" dirty="0">
                <a:latin typeface="Noto Sans S Chinese Regular" panose="020B0500000000000000" pitchFamily="34" charset="-122"/>
                <a:ea typeface="Noto Sans S Chinese Regular" panose="020B0500000000000000" pitchFamily="34" charset="-122"/>
              </a:rPr>
              <a:t>Debug</a:t>
            </a: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557B26AE-63D4-490F-BF45-6E28FD5B42FC}"/>
              </a:ext>
            </a:extLst>
          </p:cNvPr>
          <p:cNvPicPr>
            <a:picLocks noChangeAspect="1"/>
          </p:cNvPicPr>
          <p:nvPr/>
        </p:nvPicPr>
        <p:blipFill>
          <a:blip r:embed="rId2"/>
          <a:stretch>
            <a:fillRect/>
          </a:stretch>
        </p:blipFill>
        <p:spPr>
          <a:xfrm>
            <a:off x="1157812" y="1790558"/>
            <a:ext cx="9876376" cy="3276884"/>
          </a:xfrm>
          <a:prstGeom prst="rect">
            <a:avLst/>
          </a:prstGeom>
        </p:spPr>
      </p:pic>
    </p:spTree>
    <p:extLst>
      <p:ext uri="{BB962C8B-B14F-4D97-AF65-F5344CB8AC3E}">
        <p14:creationId xmlns:p14="http://schemas.microsoft.com/office/powerpoint/2010/main" val="2658167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dirty="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4EB7B4DD-2039-433C-B45D-A8FA7B563A99}"/>
              </a:ext>
            </a:extLst>
          </p:cNvPr>
          <p:cNvPicPr>
            <a:picLocks noChangeAspect="1"/>
          </p:cNvPicPr>
          <p:nvPr/>
        </p:nvPicPr>
        <p:blipFill>
          <a:blip r:embed="rId2"/>
          <a:stretch>
            <a:fillRect/>
          </a:stretch>
        </p:blipFill>
        <p:spPr>
          <a:xfrm>
            <a:off x="838200" y="941033"/>
            <a:ext cx="5865391" cy="5634042"/>
          </a:xfrm>
          <a:prstGeom prst="rect">
            <a:avLst/>
          </a:prstGeom>
        </p:spPr>
      </p:pic>
    </p:spTree>
    <p:extLst>
      <p:ext uri="{BB962C8B-B14F-4D97-AF65-F5344CB8AC3E}">
        <p14:creationId xmlns:p14="http://schemas.microsoft.com/office/powerpoint/2010/main" val="32602949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流被消费之后就不可以再进行操作</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565B3002-DF54-4110-BACB-921EE9562725}"/>
              </a:ext>
            </a:extLst>
          </p:cNvPr>
          <p:cNvPicPr>
            <a:picLocks noChangeAspect="1"/>
          </p:cNvPicPr>
          <p:nvPr/>
        </p:nvPicPr>
        <p:blipFill>
          <a:blip r:embed="rId2"/>
          <a:stretch>
            <a:fillRect/>
          </a:stretch>
        </p:blipFill>
        <p:spPr>
          <a:xfrm>
            <a:off x="838200" y="5290530"/>
            <a:ext cx="9274344" cy="929721"/>
          </a:xfrm>
          <a:prstGeom prst="rect">
            <a:avLst/>
          </a:prstGeom>
        </p:spPr>
      </p:pic>
      <p:pic>
        <p:nvPicPr>
          <p:cNvPr id="6" name="图片 5">
            <a:extLst>
              <a:ext uri="{FF2B5EF4-FFF2-40B4-BE49-F238E27FC236}">
                <a16:creationId xmlns:a16="http://schemas.microsoft.com/office/drawing/2014/main" id="{2091532F-BE49-4FF6-8F59-AE446CF1D6A9}"/>
              </a:ext>
            </a:extLst>
          </p:cNvPr>
          <p:cNvPicPr>
            <a:picLocks noChangeAspect="1"/>
          </p:cNvPicPr>
          <p:nvPr/>
        </p:nvPicPr>
        <p:blipFill>
          <a:blip r:embed="rId3"/>
          <a:stretch>
            <a:fillRect/>
          </a:stretch>
        </p:blipFill>
        <p:spPr>
          <a:xfrm>
            <a:off x="838200" y="1697380"/>
            <a:ext cx="7254869" cy="3177815"/>
          </a:xfrm>
          <a:prstGeom prst="rect">
            <a:avLst/>
          </a:prstGeom>
        </p:spPr>
      </p:pic>
    </p:spTree>
    <p:extLst>
      <p:ext uri="{BB962C8B-B14F-4D97-AF65-F5344CB8AC3E}">
        <p14:creationId xmlns:p14="http://schemas.microsoft.com/office/powerpoint/2010/main" val="29154554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r>
              <a:rPr lang="zh-CN" altLang="en-US" sz="2000" dirty="0">
                <a:latin typeface="Noto Sans S Chinese Regular" panose="020B0500000000000000" pitchFamily="34" charset="-122"/>
                <a:ea typeface="Noto Sans S Chinese Regular" panose="020B0500000000000000" pitchFamily="34" charset="-122"/>
              </a:rPr>
              <a:t>使用</a:t>
            </a:r>
            <a:r>
              <a:rPr lang="en-US" altLang="zh-CN" sz="2000" dirty="0" err="1">
                <a:latin typeface="Noto Sans S Chinese Regular" panose="020B0500000000000000" pitchFamily="34" charset="-122"/>
                <a:ea typeface="Noto Sans S Chinese Regular" panose="020B0500000000000000" pitchFamily="34" charset="-122"/>
              </a:rPr>
              <a:t>findXXX</a:t>
            </a:r>
            <a:r>
              <a:rPr lang="zh-CN" altLang="en-US" sz="2000" dirty="0">
                <a:latin typeface="Noto Sans S Chinese Regular" panose="020B0500000000000000" pitchFamily="34" charset="-122"/>
                <a:ea typeface="Noto Sans S Chinese Regular" panose="020B0500000000000000" pitchFamily="34" charset="-122"/>
              </a:rPr>
              <a:t>方法时，如果没有获取到元素，就会报异常</a:t>
            </a:r>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r>
              <a:rPr lang="zh-CN" altLang="en-US" sz="2000" dirty="0">
                <a:latin typeface="Noto Sans S Chinese Regular" panose="020B0500000000000000" pitchFamily="34" charset="-122"/>
                <a:ea typeface="Noto Sans S Chinese Regular" panose="020B0500000000000000" pitchFamily="34" charset="-122"/>
              </a:rPr>
              <a:t>改进</a:t>
            </a:r>
            <a:endParaRPr lang="en-US" altLang="zh-CN" sz="2000" dirty="0">
              <a:latin typeface="Noto Sans S Chinese Regular" panose="020B0500000000000000" pitchFamily="34" charset="-122"/>
              <a:ea typeface="Noto Sans S Chinese Regular" panose="020B0500000000000000" pitchFamily="34" charset="-122"/>
            </a:endParaRPr>
          </a:p>
          <a:p>
            <a:pPr lvl="1"/>
            <a:r>
              <a:rPr lang="zh-CN" altLang="en-US" sz="1600" dirty="0">
                <a:latin typeface="Noto Sans S Chinese Regular" panose="020B0500000000000000" pitchFamily="34" charset="-122"/>
                <a:ea typeface="Noto Sans S Chinese Regular" panose="020B0500000000000000" pitchFamily="34" charset="-122"/>
              </a:rPr>
              <a:t>通过</a:t>
            </a:r>
            <a:r>
              <a:rPr lang="en-US" altLang="zh-CN" sz="1600" dirty="0" err="1">
                <a:latin typeface="Noto Sans S Chinese Regular" panose="020B0500000000000000" pitchFamily="34" charset="-122"/>
                <a:ea typeface="Noto Sans S Chinese Regular" panose="020B0500000000000000" pitchFamily="34" charset="-122"/>
              </a:rPr>
              <a:t>orElse</a:t>
            </a:r>
            <a:r>
              <a:rPr lang="zh-CN" altLang="en-US" sz="1600" dirty="0">
                <a:latin typeface="Noto Sans S Chinese Regular" panose="020B0500000000000000" pitchFamily="34" charset="-122"/>
                <a:ea typeface="Noto Sans S Chinese Regular" panose="020B0500000000000000" pitchFamily="34" charset="-122"/>
              </a:rPr>
              <a:t>获取值，如果不存在，则给定默认值，替代使用</a:t>
            </a:r>
            <a:r>
              <a:rPr lang="en-US" altLang="zh-CN" sz="1600" dirty="0">
                <a:latin typeface="Noto Sans S Chinese Regular" panose="020B0500000000000000" pitchFamily="34" charset="-122"/>
                <a:ea typeface="Noto Sans S Chinese Regular" panose="020B0500000000000000" pitchFamily="34" charset="-122"/>
              </a:rPr>
              <a:t>get</a:t>
            </a:r>
            <a:r>
              <a:rPr lang="zh-CN" altLang="en-US" sz="1600" dirty="0">
                <a:latin typeface="Noto Sans S Chinese Regular" panose="020B0500000000000000" pitchFamily="34" charset="-122"/>
                <a:ea typeface="Noto Sans S Chinese Regular" panose="020B0500000000000000" pitchFamily="34" charset="-122"/>
              </a:rPr>
              <a:t>获取</a:t>
            </a:r>
            <a:r>
              <a:rPr lang="en-US" altLang="zh-CN" sz="1600" dirty="0">
                <a:latin typeface="Noto Sans S Chinese Regular" panose="020B0500000000000000" pitchFamily="34" charset="-122"/>
                <a:ea typeface="Noto Sans S Chinese Regular" panose="020B0500000000000000" pitchFamily="34" charset="-122"/>
              </a:rPr>
              <a:t>Optional</a:t>
            </a:r>
            <a:r>
              <a:rPr lang="zh-CN" altLang="en-US" sz="1600" dirty="0">
                <a:latin typeface="Noto Sans S Chinese Regular" panose="020B0500000000000000" pitchFamily="34" charset="-122"/>
                <a:ea typeface="Noto Sans S Chinese Regular" panose="020B0500000000000000" pitchFamily="34" charset="-122"/>
              </a:rPr>
              <a:t>中的值</a:t>
            </a:r>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pic>
        <p:nvPicPr>
          <p:cNvPr id="4" name="图片 3">
            <a:extLst>
              <a:ext uri="{FF2B5EF4-FFF2-40B4-BE49-F238E27FC236}">
                <a16:creationId xmlns:a16="http://schemas.microsoft.com/office/drawing/2014/main" id="{8656054E-265D-4333-9C06-82C86F5029D4}"/>
              </a:ext>
            </a:extLst>
          </p:cNvPr>
          <p:cNvPicPr>
            <a:picLocks noChangeAspect="1"/>
          </p:cNvPicPr>
          <p:nvPr/>
        </p:nvPicPr>
        <p:blipFill>
          <a:blip r:embed="rId2"/>
          <a:stretch>
            <a:fillRect/>
          </a:stretch>
        </p:blipFill>
        <p:spPr>
          <a:xfrm>
            <a:off x="1117038" y="2798488"/>
            <a:ext cx="6690940" cy="899238"/>
          </a:xfrm>
          <a:prstGeom prst="rect">
            <a:avLst/>
          </a:prstGeom>
        </p:spPr>
      </p:pic>
      <p:pic>
        <p:nvPicPr>
          <p:cNvPr id="6" name="图片 5">
            <a:extLst>
              <a:ext uri="{FF2B5EF4-FFF2-40B4-BE49-F238E27FC236}">
                <a16:creationId xmlns:a16="http://schemas.microsoft.com/office/drawing/2014/main" id="{AA9FA0BD-7217-480D-ABD3-9B21F9E02FBD}"/>
              </a:ext>
            </a:extLst>
          </p:cNvPr>
          <p:cNvPicPr>
            <a:picLocks noChangeAspect="1"/>
          </p:cNvPicPr>
          <p:nvPr/>
        </p:nvPicPr>
        <p:blipFill>
          <a:blip r:embed="rId3"/>
          <a:stretch>
            <a:fillRect/>
          </a:stretch>
        </p:blipFill>
        <p:spPr>
          <a:xfrm>
            <a:off x="838200" y="1671731"/>
            <a:ext cx="8763759" cy="1028789"/>
          </a:xfrm>
          <a:prstGeom prst="rect">
            <a:avLst/>
          </a:prstGeom>
        </p:spPr>
      </p:pic>
      <p:pic>
        <p:nvPicPr>
          <p:cNvPr id="7" name="图片 6">
            <a:extLst>
              <a:ext uri="{FF2B5EF4-FFF2-40B4-BE49-F238E27FC236}">
                <a16:creationId xmlns:a16="http://schemas.microsoft.com/office/drawing/2014/main" id="{A8C58CA3-9920-44EE-8206-9EFCD24767F1}"/>
              </a:ext>
            </a:extLst>
          </p:cNvPr>
          <p:cNvPicPr>
            <a:picLocks noChangeAspect="1"/>
          </p:cNvPicPr>
          <p:nvPr/>
        </p:nvPicPr>
        <p:blipFill>
          <a:blip r:embed="rId4"/>
          <a:stretch>
            <a:fillRect/>
          </a:stretch>
        </p:blipFill>
        <p:spPr>
          <a:xfrm>
            <a:off x="1043659" y="5061862"/>
            <a:ext cx="9891617" cy="853514"/>
          </a:xfrm>
          <a:prstGeom prst="rect">
            <a:avLst/>
          </a:prstGeom>
        </p:spPr>
      </p:pic>
    </p:spTree>
    <p:extLst>
      <p:ext uri="{BB962C8B-B14F-4D97-AF65-F5344CB8AC3E}">
        <p14:creationId xmlns:p14="http://schemas.microsoft.com/office/powerpoint/2010/main" val="2311118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E69A9-BE20-428F-9269-7B4D7E7B133C}"/>
              </a:ext>
            </a:extLst>
          </p:cNvPr>
          <p:cNvSpPr>
            <a:spLocks noGrp="1"/>
          </p:cNvSpPr>
          <p:nvPr>
            <p:ph type="title"/>
          </p:nvPr>
        </p:nvSpPr>
        <p:spPr>
          <a:xfrm>
            <a:off x="838200" y="365126"/>
            <a:ext cx="8861981" cy="671822"/>
          </a:xfrm>
        </p:spPr>
        <p:txBody>
          <a:bodyPr>
            <a:normAutofit/>
          </a:bodyPr>
          <a:lstStyle/>
          <a:p>
            <a:r>
              <a:rPr lang="en-US" altLang="zh-CN" sz="2800" dirty="0">
                <a:latin typeface="Noto Sans S Chinese Black" panose="020B0A00000000000000" pitchFamily="34" charset="-122"/>
                <a:ea typeface="Noto Sans S Chinese Black" panose="020B0A00000000000000" pitchFamily="34" charset="-122"/>
              </a:rPr>
              <a:t>Java</a:t>
            </a:r>
            <a:r>
              <a:rPr lang="zh-CN" altLang="en-US" sz="2800" dirty="0">
                <a:latin typeface="Noto Sans S Chinese Black" panose="020B0A00000000000000" pitchFamily="34" charset="-122"/>
                <a:ea typeface="Noto Sans S Chinese Black" panose="020B0A00000000000000" pitchFamily="34" charset="-122"/>
              </a:rPr>
              <a:t>的</a:t>
            </a:r>
            <a:r>
              <a:rPr lang="en-US" altLang="zh-CN" sz="2800" dirty="0">
                <a:latin typeface="Noto Sans S Chinese Black" panose="020B0A00000000000000" pitchFamily="34" charset="-122"/>
                <a:ea typeface="Noto Sans S Chinese Black" panose="020B0A00000000000000" pitchFamily="34" charset="-122"/>
              </a:rPr>
              <a:t>API(</a:t>
            </a:r>
            <a:r>
              <a:rPr lang="zh-CN" altLang="en-US" sz="2800" dirty="0">
                <a:latin typeface="Noto Sans S Chinese Black" panose="020B0A00000000000000" pitchFamily="34" charset="-122"/>
                <a:ea typeface="Noto Sans S Chinese Black" panose="020B0A00000000000000" pitchFamily="34" charset="-122"/>
              </a:rPr>
              <a:t>基础、集合体系</a:t>
            </a:r>
            <a:r>
              <a:rPr lang="en-US" altLang="zh-CN" sz="2800">
                <a:latin typeface="Noto Sans S Chinese Black" panose="020B0A00000000000000" pitchFamily="34" charset="-122"/>
                <a:ea typeface="Noto Sans S Chinese Black" panose="020B0A00000000000000" pitchFamily="34" charset="-122"/>
              </a:rPr>
              <a:t>)</a:t>
            </a:r>
            <a:endParaRPr lang="zh-CN" altLang="en-US" sz="2000" dirty="0">
              <a:latin typeface="Noto Sans S Chinese Black" panose="020B0A00000000000000" pitchFamily="34" charset="-122"/>
              <a:ea typeface="Noto Sans S Chinese Black" panose="020B0A00000000000000" pitchFamily="34" charset="-122"/>
            </a:endParaRPr>
          </a:p>
        </p:txBody>
      </p:sp>
      <p:sp>
        <p:nvSpPr>
          <p:cNvPr id="3" name="内容占位符 2">
            <a:extLst>
              <a:ext uri="{FF2B5EF4-FFF2-40B4-BE49-F238E27FC236}">
                <a16:creationId xmlns:a16="http://schemas.microsoft.com/office/drawing/2014/main" id="{799BB60F-50BF-4A72-B4DB-0A6628E10E0E}"/>
              </a:ext>
            </a:extLst>
          </p:cNvPr>
          <p:cNvSpPr>
            <a:spLocks noGrp="1"/>
          </p:cNvSpPr>
          <p:nvPr>
            <p:ph idx="1"/>
          </p:nvPr>
        </p:nvSpPr>
        <p:spPr>
          <a:xfrm>
            <a:off x="838200" y="1282045"/>
            <a:ext cx="10515600" cy="5210829"/>
          </a:xfrm>
        </p:spPr>
        <p:txBody>
          <a:bodyPr>
            <a:normAutofit/>
          </a:bodyPr>
          <a:lstStyle/>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16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sz="2000" dirty="0">
              <a:latin typeface="Noto Sans S Chinese Regular" panose="020B0500000000000000" pitchFamily="34" charset="-122"/>
              <a:ea typeface="Noto Sans S Chinese Regular" panose="020B0500000000000000" pitchFamily="34" charset="-122"/>
            </a:endParaRPr>
          </a:p>
          <a:p>
            <a:endParaRPr lang="en-US" altLang="zh-CN" dirty="0">
              <a:latin typeface="Noto Sans S Chinese Regular" panose="020B0500000000000000" pitchFamily="34" charset="-122"/>
              <a:ea typeface="Noto Sans S Chinese Regular" panose="020B0500000000000000" pitchFamily="34" charset="-122"/>
            </a:endParaRPr>
          </a:p>
          <a:p>
            <a:endParaRPr lang="zh-CN" altLang="en-US" dirty="0"/>
          </a:p>
        </p:txBody>
      </p:sp>
      <p:sp>
        <p:nvSpPr>
          <p:cNvPr id="5" name="文本框 4">
            <a:extLst>
              <a:ext uri="{FF2B5EF4-FFF2-40B4-BE49-F238E27FC236}">
                <a16:creationId xmlns:a16="http://schemas.microsoft.com/office/drawing/2014/main" id="{BF3157C4-38BE-47BB-B139-A088901D2126}"/>
              </a:ext>
            </a:extLst>
          </p:cNvPr>
          <p:cNvSpPr txBox="1"/>
          <p:nvPr/>
        </p:nvSpPr>
        <p:spPr>
          <a:xfrm>
            <a:off x="9700181" y="365126"/>
            <a:ext cx="1536570" cy="369332"/>
          </a:xfrm>
          <a:prstGeom prst="rect">
            <a:avLst/>
          </a:prstGeom>
          <a:noFill/>
        </p:spPr>
        <p:txBody>
          <a:bodyPr wrap="square" rtlCol="0">
            <a:spAutoFit/>
          </a:bodyPr>
          <a:lstStyle/>
          <a:p>
            <a:r>
              <a:rPr lang="en-US" altLang="zh-CN" sz="1800" dirty="0" err="1">
                <a:latin typeface="Noto Sans S Chinese Black" panose="020B0A00000000000000" pitchFamily="34" charset="-122"/>
                <a:ea typeface="Noto Sans S Chinese Black" panose="020B0A00000000000000" pitchFamily="34" charset="-122"/>
              </a:rPr>
              <a:t>yunp.top</a:t>
            </a:r>
            <a:endParaRPr lang="zh-CN" altLang="en-US" dirty="0"/>
          </a:p>
        </p:txBody>
      </p:sp>
    </p:spTree>
    <p:extLst>
      <p:ext uri="{BB962C8B-B14F-4D97-AF65-F5344CB8AC3E}">
        <p14:creationId xmlns:p14="http://schemas.microsoft.com/office/powerpoint/2010/main" val="190470391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35854</TotalTime>
  <Words>6691</Words>
  <Application>Microsoft Office PowerPoint</Application>
  <PresentationFormat>宽屏</PresentationFormat>
  <Paragraphs>6222</Paragraphs>
  <Slides>92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92</vt:i4>
      </vt:variant>
    </vt:vector>
  </HeadingPairs>
  <TitlesOfParts>
    <vt:vector size="99" baseType="lpstr">
      <vt:lpstr>Arial Unicode MS</vt:lpstr>
      <vt:lpstr>Noto Sans S Chinese Black</vt:lpstr>
      <vt:lpstr>Noto Sans S Chinese Regular</vt:lpstr>
      <vt:lpstr>等线</vt:lpstr>
      <vt:lpstr>等线 Light</vt:lpstr>
      <vt:lpstr>Arial</vt:lpstr>
      <vt:lpstr>Office 主题​​</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lpstr>Java的API(基础、集合体系)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Java基础</dc:title>
  <dc:creator>hao mingming</dc:creator>
  <cp:lastModifiedBy>hao mingming</cp:lastModifiedBy>
  <cp:revision>88</cp:revision>
  <dcterms:created xsi:type="dcterms:W3CDTF">2020-07-17T03:30:57Z</dcterms:created>
  <dcterms:modified xsi:type="dcterms:W3CDTF">2020-09-10T17:20:03Z</dcterms:modified>
</cp:coreProperties>
</file>